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Lst>
  <p:notesMasterIdLst>
    <p:notesMasterId r:id="rId97"/>
  </p:notesMasterIdLst>
  <p:sldIdLst>
    <p:sldId id="345" r:id="rId2"/>
    <p:sldId id="325" r:id="rId3"/>
    <p:sldId id="326" r:id="rId4"/>
    <p:sldId id="346" r:id="rId5"/>
    <p:sldId id="347" r:id="rId6"/>
    <p:sldId id="348" r:id="rId7"/>
    <p:sldId id="257" r:id="rId8"/>
    <p:sldId id="349" r:id="rId9"/>
    <p:sldId id="350" r:id="rId10"/>
    <p:sldId id="260" r:id="rId11"/>
    <p:sldId id="261" r:id="rId12"/>
    <p:sldId id="262" r:id="rId13"/>
    <p:sldId id="263" r:id="rId14"/>
    <p:sldId id="264" r:id="rId15"/>
    <p:sldId id="265" r:id="rId16"/>
    <p:sldId id="339" r:id="rId17"/>
    <p:sldId id="266" r:id="rId18"/>
    <p:sldId id="340" r:id="rId19"/>
    <p:sldId id="341" r:id="rId20"/>
    <p:sldId id="267" r:id="rId21"/>
    <p:sldId id="342" r:id="rId22"/>
    <p:sldId id="343" r:id="rId23"/>
    <p:sldId id="327" r:id="rId24"/>
    <p:sldId id="344"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 id="289" r:id="rId47"/>
    <p:sldId id="290" r:id="rId48"/>
    <p:sldId id="291" r:id="rId49"/>
    <p:sldId id="293" r:id="rId50"/>
    <p:sldId id="294" r:id="rId51"/>
    <p:sldId id="295" r:id="rId52"/>
    <p:sldId id="351" r:id="rId53"/>
    <p:sldId id="352" r:id="rId54"/>
    <p:sldId id="296" r:id="rId55"/>
    <p:sldId id="301" r:id="rId56"/>
    <p:sldId id="297" r:id="rId57"/>
    <p:sldId id="298" r:id="rId58"/>
    <p:sldId id="302" r:id="rId59"/>
    <p:sldId id="299" r:id="rId60"/>
    <p:sldId id="303" r:id="rId61"/>
    <p:sldId id="305" r:id="rId62"/>
    <p:sldId id="304" r:id="rId63"/>
    <p:sldId id="306" r:id="rId64"/>
    <p:sldId id="354" r:id="rId65"/>
    <p:sldId id="300" r:id="rId66"/>
    <p:sldId id="307" r:id="rId67"/>
    <p:sldId id="353" r:id="rId68"/>
    <p:sldId id="308" r:id="rId69"/>
    <p:sldId id="309" r:id="rId70"/>
    <p:sldId id="310" r:id="rId71"/>
    <p:sldId id="311" r:id="rId72"/>
    <p:sldId id="312" r:id="rId73"/>
    <p:sldId id="313" r:id="rId74"/>
    <p:sldId id="314" r:id="rId75"/>
    <p:sldId id="316" r:id="rId76"/>
    <p:sldId id="355" r:id="rId77"/>
    <p:sldId id="317" r:id="rId78"/>
    <p:sldId id="315" r:id="rId79"/>
    <p:sldId id="319" r:id="rId80"/>
    <p:sldId id="318" r:id="rId81"/>
    <p:sldId id="320" r:id="rId82"/>
    <p:sldId id="321" r:id="rId83"/>
    <p:sldId id="322" r:id="rId84"/>
    <p:sldId id="356" r:id="rId85"/>
    <p:sldId id="331" r:id="rId86"/>
    <p:sldId id="332" r:id="rId87"/>
    <p:sldId id="329" r:id="rId88"/>
    <p:sldId id="333" r:id="rId89"/>
    <p:sldId id="357" r:id="rId90"/>
    <p:sldId id="358" r:id="rId91"/>
    <p:sldId id="359" r:id="rId92"/>
    <p:sldId id="360" r:id="rId93"/>
    <p:sldId id="361" r:id="rId94"/>
    <p:sldId id="324" r:id="rId95"/>
    <p:sldId id="338" r:id="rId9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D57A15"/>
    <a:srgbClr val="5F978D"/>
    <a:srgbClr val="7B7ABB"/>
    <a:srgbClr val="0000CC"/>
    <a:srgbClr val="339966"/>
    <a:srgbClr val="0066FF"/>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87" autoAdjust="0"/>
    <p:restoredTop sz="94660"/>
  </p:normalViewPr>
  <p:slideViewPr>
    <p:cSldViewPr>
      <p:cViewPr varScale="1">
        <p:scale>
          <a:sx n="70" d="100"/>
          <a:sy n="70" d="100"/>
        </p:scale>
        <p:origin x="1314" y="72"/>
      </p:cViewPr>
      <p:guideLst>
        <p:guide orient="horz" pos="2160"/>
        <p:guide pos="2880"/>
      </p:guideLst>
    </p:cSldViewPr>
  </p:slideViewPr>
  <p:notesTextViewPr>
    <p:cViewPr>
      <p:scale>
        <a:sx n="100" d="100"/>
        <a:sy n="100" d="100"/>
      </p:scale>
      <p:origin x="0" y="0"/>
    </p:cViewPr>
  </p:notesTextViewPr>
  <p:notesViewPr>
    <p:cSldViewPr>
      <p:cViewPr varScale="1">
        <p:scale>
          <a:sx n="101" d="100"/>
          <a:sy n="101" d="100"/>
        </p:scale>
        <p:origin x="2694" y="10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defRPr>
            </a:lvl1pPr>
          </a:lstStyle>
          <a:p>
            <a:pPr>
              <a:defRPr/>
            </a:pPr>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US"/>
          </a:p>
        </p:txBody>
      </p:sp>
      <p:sp>
        <p:nvSpPr>
          <p:cNvPr id="8499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defRPr>
            </a:lvl1pPr>
          </a:lstStyle>
          <a:p>
            <a:pPr>
              <a:defRPr/>
            </a:pPr>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46FE387E-C29F-4643-AE28-E6490957003E}" type="slidenum">
              <a:rPr lang="en-US"/>
              <a:pPr/>
              <a:t>‹#›</a:t>
            </a:fld>
            <a:endParaRPr lang="en-US"/>
          </a:p>
        </p:txBody>
      </p:sp>
    </p:spTree>
    <p:extLst>
      <p:ext uri="{BB962C8B-B14F-4D97-AF65-F5344CB8AC3E}">
        <p14:creationId xmlns:p14="http://schemas.microsoft.com/office/powerpoint/2010/main" val="170691093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en.wikipedia.org/wiki/Junction_table"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Rot="1" noChangeAspect="1" noChangeArrowheads="1" noTextEdit="1"/>
          </p:cNvSpPr>
          <p:nvPr>
            <p:ph type="sldImg"/>
          </p:nvPr>
        </p:nvSpPr>
        <p:spPr>
          <a:ln/>
        </p:spPr>
      </p:sp>
      <p:sp>
        <p:nvSpPr>
          <p:cNvPr id="16386" name="Rectangle 3"/>
          <p:cNvSpPr>
            <a:spLocks noGrp="1" noChangeArrowheads="1"/>
          </p:cNvSpPr>
          <p:nvPr>
            <p:ph type="body" idx="1"/>
          </p:nvPr>
        </p:nvSpPr>
        <p:spPr>
          <a:noFill/>
          <a:ln/>
        </p:spPr>
        <p:txBody>
          <a:bodyPr/>
          <a:lstStyle/>
          <a:p>
            <a:endParaRPr lang="en-US" dirty="0" smtClean="0"/>
          </a:p>
        </p:txBody>
      </p:sp>
    </p:spTree>
    <p:extLst>
      <p:ext uri="{BB962C8B-B14F-4D97-AF65-F5344CB8AC3E}">
        <p14:creationId xmlns:p14="http://schemas.microsoft.com/office/powerpoint/2010/main" val="8264572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Rot="1" noChangeAspect="1" noChangeArrowheads="1" noTextEdit="1"/>
          </p:cNvSpPr>
          <p:nvPr>
            <p:ph type="sldImg"/>
          </p:nvPr>
        </p:nvSpPr>
        <p:spPr>
          <a:ln/>
        </p:spPr>
      </p:sp>
      <p:sp>
        <p:nvSpPr>
          <p:cNvPr id="921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3520728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Rot="1" noChangeAspect="1" noChangeArrowheads="1" noTextEdit="1"/>
          </p:cNvSpPr>
          <p:nvPr>
            <p:ph type="sldImg"/>
          </p:nvPr>
        </p:nvSpPr>
        <p:spPr>
          <a:ln/>
        </p:spPr>
      </p:sp>
      <p:sp>
        <p:nvSpPr>
          <p:cNvPr id="931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352393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The EMPLOYEE table </a:t>
            </a:r>
            <a:r>
              <a:rPr lang="en-US" dirty="0" smtClean="0"/>
              <a:t>contains </a:t>
            </a:r>
            <a:r>
              <a:rPr lang="en-US" dirty="0"/>
              <a:t>a subtlety</a:t>
            </a:r>
            <a:r>
              <a:rPr lang="en-US" dirty="0" smtClean="0"/>
              <a:t>.</a:t>
            </a:r>
          </a:p>
          <a:p>
            <a:r>
              <a:rPr lang="en-US" dirty="0" err="1" smtClean="0"/>
              <a:t>EmployeeNumber</a:t>
            </a:r>
            <a:r>
              <a:rPr lang="en-US" dirty="0" smtClean="0"/>
              <a:t>, the </a:t>
            </a:r>
            <a:r>
              <a:rPr lang="en-US" dirty="0"/>
              <a:t>primary key, is marked NOT NULL, but Email, the alternate key, </a:t>
            </a:r>
            <a:r>
              <a:rPr lang="en-US" dirty="0" smtClean="0"/>
              <a:t>is marked </a:t>
            </a:r>
            <a:r>
              <a:rPr lang="en-US" dirty="0"/>
              <a:t>NULL</a:t>
            </a:r>
            <a:r>
              <a:rPr lang="en-US" dirty="0" smtClean="0"/>
              <a:t>.</a:t>
            </a:r>
          </a:p>
          <a:p>
            <a:r>
              <a:rPr lang="en-US" dirty="0" smtClean="0"/>
              <a:t>It </a:t>
            </a:r>
            <a:r>
              <a:rPr lang="en-US" dirty="0"/>
              <a:t>makes sense that </a:t>
            </a:r>
            <a:r>
              <a:rPr lang="en-US" dirty="0" err="1"/>
              <a:t>EmployeeNumber</a:t>
            </a:r>
            <a:r>
              <a:rPr lang="en-US" dirty="0"/>
              <a:t> should not be allowed to </a:t>
            </a:r>
            <a:r>
              <a:rPr lang="en-US" dirty="0" smtClean="0"/>
              <a:t>be null</a:t>
            </a:r>
            <a:r>
              <a:rPr lang="en-US" dirty="0"/>
              <a:t>. If it were, and if more than one row had a null value, then </a:t>
            </a:r>
            <a:r>
              <a:rPr lang="en-US" dirty="0" err="1" smtClean="0"/>
              <a:t>EmployeeNumber</a:t>
            </a:r>
            <a:r>
              <a:rPr lang="en-US" dirty="0" smtClean="0"/>
              <a:t> would </a:t>
            </a:r>
            <a:r>
              <a:rPr lang="en-US" dirty="0"/>
              <a:t>not identify a unique row. Why, however, if (1) an alternate key is a </a:t>
            </a:r>
            <a:r>
              <a:rPr lang="en-US" dirty="0" smtClean="0"/>
              <a:t>candidate key </a:t>
            </a:r>
            <a:r>
              <a:rPr lang="en-US" dirty="0"/>
              <a:t>and (2) a candidate key must uniquely identify a row, should Email be allowed </a:t>
            </a:r>
            <a:r>
              <a:rPr lang="en-US" dirty="0" smtClean="0"/>
              <a:t>to have </a:t>
            </a:r>
            <a:r>
              <a:rPr lang="en-US" dirty="0"/>
              <a:t>null values?</a:t>
            </a:r>
          </a:p>
          <a:p>
            <a:r>
              <a:rPr lang="en-US" dirty="0"/>
              <a:t>The answer is that alternate keys often are used </a:t>
            </a:r>
            <a:r>
              <a:rPr lang="en-US" i="1" dirty="0"/>
              <a:t>just to ensure uniqueness</a:t>
            </a:r>
            <a:r>
              <a:rPr lang="en-US" dirty="0" smtClean="0"/>
              <a:t>. Marking </a:t>
            </a:r>
            <a:r>
              <a:rPr lang="en-US" dirty="0"/>
              <a:t>Email as a (possibly null) alternate key means that Email need not have </a:t>
            </a:r>
            <a:r>
              <a:rPr lang="en-US" dirty="0" smtClean="0"/>
              <a:t>a value</a:t>
            </a:r>
            <a:r>
              <a:rPr lang="en-US" dirty="0"/>
              <a:t>, but, if it has one, then that value will be unique and different from all other </a:t>
            </a:r>
            <a:r>
              <a:rPr lang="en-US" dirty="0" smtClean="0"/>
              <a:t>values of </a:t>
            </a:r>
            <a:r>
              <a:rPr lang="en-US" dirty="0"/>
              <a:t>Email in the EMPLOYEE table.</a:t>
            </a:r>
          </a:p>
          <a:p>
            <a:r>
              <a:rPr lang="en-US" dirty="0"/>
              <a:t>This answer is dissatisfying because it means that alternate keys used in this </a:t>
            </a:r>
            <a:r>
              <a:rPr lang="en-US" dirty="0" smtClean="0"/>
              <a:t>manner are </a:t>
            </a:r>
            <a:r>
              <a:rPr lang="en-US" dirty="0"/>
              <a:t>not truly alternate </a:t>
            </a:r>
            <a:r>
              <a:rPr lang="en-US" i="1" dirty="0"/>
              <a:t>primary </a:t>
            </a:r>
            <a:r>
              <a:rPr lang="en-US" dirty="0"/>
              <a:t>keys, and thus neither are they true </a:t>
            </a:r>
            <a:r>
              <a:rPr lang="en-US" i="1" dirty="0"/>
              <a:t>candidate </a:t>
            </a:r>
            <a:r>
              <a:rPr lang="en-US" dirty="0"/>
              <a:t>keys!</a:t>
            </a:r>
          </a:p>
          <a:p>
            <a:r>
              <a:rPr lang="en-US" dirty="0"/>
              <a:t>Alas, that’s the way it is. Just know that primary keys can never be null but that </a:t>
            </a:r>
            <a:r>
              <a:rPr lang="en-US" dirty="0" smtClean="0"/>
              <a:t>alternate keys </a:t>
            </a:r>
            <a:r>
              <a:rPr lang="en-US" dirty="0"/>
              <a:t>can be.</a:t>
            </a:r>
            <a:endParaRPr lang="en-US" dirty="0" smtClean="0">
              <a:latin typeface="Arial" panose="020B0604020202020204" pitchFamily="34" charset="0"/>
            </a:endParaRPr>
          </a:p>
        </p:txBody>
      </p:sp>
    </p:spTree>
    <p:extLst>
      <p:ext uri="{BB962C8B-B14F-4D97-AF65-F5344CB8AC3E}">
        <p14:creationId xmlns:p14="http://schemas.microsoft.com/office/powerpoint/2010/main" val="12959289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Rot="1" noChangeAspect="1" noChangeArrowheads="1" noTextEdit="1"/>
          </p:cNvSpPr>
          <p:nvPr>
            <p:ph type="sldImg"/>
          </p:nvPr>
        </p:nvSpPr>
        <p:spPr>
          <a:ln/>
        </p:spPr>
      </p:sp>
      <p:sp>
        <p:nvSpPr>
          <p:cNvPr id="952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32857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967984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a:ln/>
        </p:spPr>
      </p:sp>
      <p:sp>
        <p:nvSpPr>
          <p:cNvPr id="972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7827267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a:ln/>
        </p:spPr>
      </p:sp>
      <p:sp>
        <p:nvSpPr>
          <p:cNvPr id="972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4689923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a:ln/>
        </p:spPr>
      </p:sp>
      <p:sp>
        <p:nvSpPr>
          <p:cNvPr id="972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274027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2782973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541723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Rot="1" noChangeAspect="1" noChangeArrowheads="1" noTextEdit="1"/>
          </p:cNvSpPr>
          <p:nvPr>
            <p:ph type="sldImg"/>
          </p:nvPr>
        </p:nvSpPr>
        <p:spPr>
          <a:ln/>
        </p:spPr>
      </p:sp>
      <p:sp>
        <p:nvSpPr>
          <p:cNvPr id="870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611533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4934785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a:ln/>
        </p:spPr>
      </p:sp>
      <p:sp>
        <p:nvSpPr>
          <p:cNvPr id="993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2216580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a:ln/>
        </p:spPr>
      </p:sp>
      <p:sp>
        <p:nvSpPr>
          <p:cNvPr id="993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9281575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Rot="1" noChangeAspect="1" noChangeArrowheads="1" noTextEdit="1"/>
          </p:cNvSpPr>
          <p:nvPr>
            <p:ph type="sldImg"/>
          </p:nvPr>
        </p:nvSpPr>
        <p:spPr>
          <a:ln/>
        </p:spPr>
      </p:sp>
      <p:sp>
        <p:nvSpPr>
          <p:cNvPr id="1013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0041757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Rot="1" noChangeAspect="1" noChangeArrowheads="1" noTextEdit="1"/>
          </p:cNvSpPr>
          <p:nvPr>
            <p:ph type="sldImg"/>
          </p:nvPr>
        </p:nvSpPr>
        <p:spPr>
          <a:ln/>
        </p:spPr>
      </p:sp>
      <p:sp>
        <p:nvSpPr>
          <p:cNvPr id="1024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2561594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585573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Rot="1" noChangeAspect="1" noChangeArrowheads="1" noTextEdit="1"/>
          </p:cNvSpPr>
          <p:nvPr>
            <p:ph type="sldImg"/>
          </p:nvPr>
        </p:nvSpPr>
        <p:spPr>
          <a:ln/>
        </p:spPr>
      </p:sp>
      <p:sp>
        <p:nvSpPr>
          <p:cNvPr id="1044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5925448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Rot="1" noChangeAspect="1" noChangeArrowheads="1" noTextEdit="1"/>
          </p:cNvSpPr>
          <p:nvPr>
            <p:ph type="sldImg"/>
          </p:nvPr>
        </p:nvSpPr>
        <p:spPr>
          <a:ln/>
        </p:spPr>
      </p:sp>
      <p:sp>
        <p:nvSpPr>
          <p:cNvPr id="1054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00970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6885768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Rot="1" noChangeAspect="1" noChangeArrowheads="1" noTextEdit="1"/>
          </p:cNvSpPr>
          <p:nvPr>
            <p:ph type="sldImg"/>
          </p:nvPr>
        </p:nvSpPr>
        <p:spPr>
          <a:ln/>
        </p:spPr>
      </p:sp>
      <p:sp>
        <p:nvSpPr>
          <p:cNvPr id="1075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8415786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1814558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4871165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a:ln/>
        </p:spPr>
      </p:sp>
      <p:sp>
        <p:nvSpPr>
          <p:cNvPr id="1095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smtClean="0"/>
              <a:t>While we </a:t>
            </a:r>
            <a:r>
              <a:rPr lang="en-US" dirty="0"/>
              <a:t>use the term </a:t>
            </a:r>
            <a:r>
              <a:rPr lang="en-US" i="1" dirty="0"/>
              <a:t>intersection table </a:t>
            </a:r>
            <a:r>
              <a:rPr lang="en-US" dirty="0"/>
              <a:t>in this book, this table structure is known by many other names</a:t>
            </a:r>
            <a:r>
              <a:rPr lang="en-US" dirty="0" smtClean="0"/>
              <a:t>.</a:t>
            </a:r>
          </a:p>
          <a:p>
            <a:r>
              <a:rPr lang="en-US" dirty="0" smtClean="0"/>
              <a:t>In </a:t>
            </a:r>
            <a:r>
              <a:rPr lang="en-US" dirty="0"/>
              <a:t>fact, Wikipedia lists 11 alternate names, including </a:t>
            </a:r>
            <a:r>
              <a:rPr lang="en-US" i="1" dirty="0"/>
              <a:t>intersection table, junction table, bridge table</a:t>
            </a:r>
            <a:r>
              <a:rPr lang="en-US" dirty="0"/>
              <a:t>, and </a:t>
            </a:r>
            <a:r>
              <a:rPr lang="en-US" i="1" dirty="0"/>
              <a:t>association table</a:t>
            </a:r>
            <a:r>
              <a:rPr lang="en-US" dirty="0"/>
              <a:t>. While we reserve the term </a:t>
            </a:r>
            <a:r>
              <a:rPr lang="en-US" i="1" dirty="0" smtClean="0"/>
              <a:t>association </a:t>
            </a:r>
            <a:r>
              <a:rPr lang="en-US" i="1" dirty="0"/>
              <a:t>table </a:t>
            </a:r>
            <a:r>
              <a:rPr lang="en-US" dirty="0"/>
              <a:t>for an </a:t>
            </a:r>
            <a:r>
              <a:rPr lang="en-US" i="1" dirty="0"/>
              <a:t>association relationship </a:t>
            </a:r>
            <a:r>
              <a:rPr lang="en-US" dirty="0"/>
              <a:t>(as explained later in this </a:t>
            </a:r>
            <a:r>
              <a:rPr lang="en-US" dirty="0" smtClean="0"/>
              <a:t>chapter</a:t>
            </a:r>
            <a:r>
              <a:rPr lang="en-US" dirty="0"/>
              <a:t>), your instructor may prefer one of the other terms for this table </a:t>
            </a:r>
            <a:r>
              <a:rPr lang="en-US" dirty="0" smtClean="0"/>
              <a:t>structure.</a:t>
            </a:r>
          </a:p>
          <a:p>
            <a:r>
              <a:rPr lang="en-US" dirty="0" smtClean="0"/>
              <a:t>For more information</a:t>
            </a:r>
            <a:r>
              <a:rPr lang="en-US" dirty="0"/>
              <a:t>, see </a:t>
            </a:r>
            <a:r>
              <a:rPr lang="en-US" dirty="0" smtClean="0"/>
              <a:t>the Wikipedia </a:t>
            </a:r>
            <a:r>
              <a:rPr lang="en-US" dirty="0"/>
              <a:t>article </a:t>
            </a:r>
            <a:r>
              <a:rPr lang="en-US" b="1" i="1" dirty="0"/>
              <a:t>Junction table</a:t>
            </a:r>
            <a:r>
              <a:rPr lang="en-US" i="1" dirty="0"/>
              <a:t> </a:t>
            </a:r>
            <a:r>
              <a:rPr lang="en-US" dirty="0"/>
              <a:t>at </a:t>
            </a:r>
            <a:r>
              <a:rPr lang="en-US" i="1" dirty="0">
                <a:hlinkClick r:id="rId3"/>
              </a:rPr>
              <a:t>http://</a:t>
            </a:r>
            <a:r>
              <a:rPr lang="en-US" i="1" dirty="0" smtClean="0">
                <a:hlinkClick r:id="rId3"/>
              </a:rPr>
              <a:t>en.wikipedia.org/wiki/Junction_table</a:t>
            </a:r>
            <a:r>
              <a:rPr lang="en-US" dirty="0"/>
              <a:t> </a:t>
            </a:r>
            <a:r>
              <a:rPr lang="en-US" dirty="0" smtClean="0"/>
              <a:t>.</a:t>
            </a:r>
          </a:p>
          <a:p>
            <a:endParaRPr lang="en-US" dirty="0">
              <a:hlinkClick r:id="rId3"/>
            </a:endParaRPr>
          </a:p>
          <a:p>
            <a:r>
              <a:rPr lang="en-US" dirty="0"/>
              <a:t>The problem for the data models of N:M relationships between </a:t>
            </a:r>
            <a:r>
              <a:rPr lang="en-US" dirty="0" smtClean="0"/>
              <a:t>strong entities </a:t>
            </a:r>
            <a:r>
              <a:rPr lang="en-US" dirty="0"/>
              <a:t>is that they have no direct representation. N:M relationships </a:t>
            </a:r>
            <a:r>
              <a:rPr lang="en-US" dirty="0" smtClean="0"/>
              <a:t>must </a:t>
            </a:r>
            <a:r>
              <a:rPr lang="en-US" i="1" dirty="0" smtClean="0"/>
              <a:t>always </a:t>
            </a:r>
            <a:r>
              <a:rPr lang="en-US" dirty="0"/>
              <a:t>be decomposed into two 1:N relationships using an intersection table in </a:t>
            </a:r>
            <a:r>
              <a:rPr lang="en-US" dirty="0" smtClean="0"/>
              <a:t>the database </a:t>
            </a:r>
            <a:r>
              <a:rPr lang="en-US" dirty="0"/>
              <a:t>design. This is why products like MySQL Workbench are unable to </a:t>
            </a:r>
            <a:r>
              <a:rPr lang="en-US" dirty="0" smtClean="0"/>
              <a:t> represent N:M </a:t>
            </a:r>
            <a:r>
              <a:rPr lang="en-US" dirty="0"/>
              <a:t>relationships in a data model. These products force you to make the </a:t>
            </a:r>
            <a:r>
              <a:rPr lang="en-US" dirty="0" smtClean="0"/>
              <a:t>transformation to </a:t>
            </a:r>
            <a:r>
              <a:rPr lang="en-US" dirty="0"/>
              <a:t>two 1:N relationships ahead of time, during modeling. As stated in Chapter 5</a:t>
            </a:r>
            <a:r>
              <a:rPr lang="en-US" dirty="0" smtClean="0"/>
              <a:t>, however</a:t>
            </a:r>
            <a:r>
              <a:rPr lang="en-US" dirty="0"/>
              <a:t>, most data modelers consider this requirement to be a nuisance because </a:t>
            </a:r>
            <a:r>
              <a:rPr lang="en-US" dirty="0" smtClean="0"/>
              <a:t>it adds </a:t>
            </a:r>
            <a:r>
              <a:rPr lang="en-US" dirty="0"/>
              <a:t>complexity to data modeling when the whole purpose of data modeling is to </a:t>
            </a:r>
            <a:r>
              <a:rPr lang="en-US" dirty="0" smtClean="0"/>
              <a:t>reduce complexity </a:t>
            </a:r>
            <a:r>
              <a:rPr lang="en-US" dirty="0"/>
              <a:t>to the logical essentials.</a:t>
            </a:r>
            <a:endParaRPr lang="en-US" dirty="0">
              <a:hlinkClick r:id="rId3"/>
            </a:endParaRPr>
          </a:p>
        </p:txBody>
      </p:sp>
    </p:spTree>
    <p:extLst>
      <p:ext uri="{BB962C8B-B14F-4D97-AF65-F5344CB8AC3E}">
        <p14:creationId xmlns:p14="http://schemas.microsoft.com/office/powerpoint/2010/main" val="21765949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5620918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Rot="1" noChangeAspect="1" noChangeArrowheads="1" noTextEdit="1"/>
          </p:cNvSpPr>
          <p:nvPr>
            <p:ph type="sldImg"/>
          </p:nvPr>
        </p:nvSpPr>
        <p:spPr>
          <a:ln/>
        </p:spPr>
      </p:sp>
      <p:sp>
        <p:nvSpPr>
          <p:cNvPr id="1116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9857808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The table that represents the association entity looks very much like </a:t>
            </a:r>
            <a:r>
              <a:rPr lang="en-US" dirty="0" smtClean="0"/>
              <a:t>an intersection </a:t>
            </a:r>
            <a:r>
              <a:rPr lang="en-US" dirty="0"/>
              <a:t>table; the only difference is the presence of the Price attribute.</a:t>
            </a:r>
          </a:p>
          <a:p>
            <a:r>
              <a:rPr lang="en-US" dirty="0"/>
              <a:t>Because of the attribute, the need for association tables, such as </a:t>
            </a:r>
            <a:r>
              <a:rPr lang="en-US" dirty="0" smtClean="0"/>
              <a:t> QUOTATION</a:t>
            </a:r>
            <a:r>
              <a:rPr lang="en-US" dirty="0"/>
              <a:t>, </a:t>
            </a:r>
            <a:r>
              <a:rPr lang="en-US" dirty="0" smtClean="0"/>
              <a:t>will appear </a:t>
            </a:r>
            <a:r>
              <a:rPr lang="en-US" dirty="0"/>
              <a:t>in user requirements. Somewhere there will be a form or a report that has </a:t>
            </a:r>
            <a:r>
              <a:rPr lang="en-US" dirty="0" smtClean="0"/>
              <a:t>the attribute </a:t>
            </a:r>
            <a:r>
              <a:rPr lang="en-US" dirty="0"/>
              <a:t>Price</a:t>
            </a:r>
            <a:r>
              <a:rPr lang="en-US" dirty="0" smtClean="0"/>
              <a:t>.</a:t>
            </a:r>
          </a:p>
          <a:p>
            <a:r>
              <a:rPr lang="en-US" dirty="0" smtClean="0"/>
              <a:t>However</a:t>
            </a:r>
            <a:r>
              <a:rPr lang="en-US" dirty="0"/>
              <a:t>, the need for intersection tables never appears in the users</a:t>
            </a:r>
            <a:r>
              <a:rPr lang="en-US" dirty="0" smtClean="0"/>
              <a:t>’ world</a:t>
            </a:r>
            <a:r>
              <a:rPr lang="en-US" dirty="0"/>
              <a:t>. Such tables are an artifact of the relational model, and no form, report, or </a:t>
            </a:r>
            <a:r>
              <a:rPr lang="en-US" dirty="0" smtClean="0"/>
              <a:t>other user </a:t>
            </a:r>
            <a:r>
              <a:rPr lang="en-US" dirty="0"/>
              <a:t>requirement will indicate the need for one.</a:t>
            </a:r>
          </a:p>
          <a:p>
            <a:r>
              <a:rPr lang="en-US" dirty="0"/>
              <a:t>Intersection tables complicate the construction of applications. They must </a:t>
            </a:r>
            <a:r>
              <a:rPr lang="en-US" dirty="0" smtClean="0"/>
              <a:t>be processed </a:t>
            </a:r>
            <a:r>
              <a:rPr lang="en-US" dirty="0"/>
              <a:t>to obtain related rows, but they never directly appear on a form or report</a:t>
            </a:r>
            <a:r>
              <a:rPr lang="en-US" dirty="0" smtClean="0"/>
              <a:t>.</a:t>
            </a:r>
          </a:p>
          <a:p>
            <a:r>
              <a:rPr lang="en-US" dirty="0" smtClean="0"/>
              <a:t>In </a:t>
            </a:r>
            <a:r>
              <a:rPr lang="en-US" dirty="0"/>
              <a:t>Microsoft Access, they are frustratingly difficult to mangle into the form and </a:t>
            </a:r>
            <a:r>
              <a:rPr lang="en-US" dirty="0" smtClean="0"/>
              <a:t>report design </a:t>
            </a:r>
            <a:r>
              <a:rPr lang="en-US" dirty="0"/>
              <a:t>tools. You will see more about this in later chapters. In any case, for now </a:t>
            </a:r>
            <a:r>
              <a:rPr lang="en-US" dirty="0" smtClean="0"/>
              <a:t>understand the </a:t>
            </a:r>
            <a:r>
              <a:rPr lang="en-US" dirty="0"/>
              <a:t>key difference between association and intersection tables: </a:t>
            </a:r>
            <a:r>
              <a:rPr lang="en-US" dirty="0" smtClean="0"/>
              <a:t>Association tables </a:t>
            </a:r>
            <a:r>
              <a:rPr lang="en-US" dirty="0"/>
              <a:t>have user data, but intersection tables do not.</a:t>
            </a:r>
            <a:endParaRPr lang="en-US" dirty="0" smtClean="0">
              <a:latin typeface="Arial" panose="020B0604020202020204" pitchFamily="34" charset="0"/>
            </a:endParaRPr>
          </a:p>
        </p:txBody>
      </p:sp>
    </p:spTree>
    <p:extLst>
      <p:ext uri="{BB962C8B-B14F-4D97-AF65-F5344CB8AC3E}">
        <p14:creationId xmlns:p14="http://schemas.microsoft.com/office/powerpoint/2010/main" val="15668654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a:ln/>
        </p:spPr>
      </p:sp>
      <p:sp>
        <p:nvSpPr>
          <p:cNvPr id="1136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3491300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a:ln/>
        </p:spPr>
      </p:sp>
      <p:sp>
        <p:nvSpPr>
          <p:cNvPr id="1146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66241540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Rot="1" noChangeAspect="1" noChangeArrowheads="1" noTextEdit="1"/>
          </p:cNvSpPr>
          <p:nvPr>
            <p:ph type="sldImg"/>
          </p:nvPr>
        </p:nvSpPr>
        <p:spPr>
          <a:ln/>
        </p:spPr>
      </p:sp>
      <p:sp>
        <p:nvSpPr>
          <p:cNvPr id="1157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8213240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Rot="1" noChangeAspect="1" noChangeArrowheads="1" noTextEdit="1"/>
          </p:cNvSpPr>
          <p:nvPr>
            <p:ph type="sldImg"/>
          </p:nvPr>
        </p:nvSpPr>
        <p:spPr>
          <a:ln/>
        </p:spPr>
      </p:sp>
      <p:sp>
        <p:nvSpPr>
          <p:cNvPr id="1167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0708635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Rot="1" noChangeAspect="1" noChangeArrowheads="1" noTextEdit="1"/>
          </p:cNvSpPr>
          <p:nvPr>
            <p:ph type="sldImg"/>
          </p:nvPr>
        </p:nvSpPr>
        <p:spPr>
          <a:ln/>
        </p:spPr>
      </p:sp>
      <p:sp>
        <p:nvSpPr>
          <p:cNvPr id="1177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809063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743525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2"/>
          <p:cNvSpPr>
            <a:spLocks noGrp="1" noRot="1" noChangeAspect="1" noChangeArrowheads="1" noTextEdit="1"/>
          </p:cNvSpPr>
          <p:nvPr>
            <p:ph type="sldImg"/>
          </p:nvPr>
        </p:nvSpPr>
        <p:spPr>
          <a:ln/>
        </p:spPr>
      </p:sp>
      <p:sp>
        <p:nvSpPr>
          <p:cNvPr id="1187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2829689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2"/>
          <p:cNvSpPr>
            <a:spLocks noGrp="1" noRot="1" noChangeAspect="1" noChangeArrowheads="1" noTextEdit="1"/>
          </p:cNvSpPr>
          <p:nvPr>
            <p:ph type="sldImg"/>
          </p:nvPr>
        </p:nvSpPr>
        <p:spPr>
          <a:ln/>
        </p:spPr>
      </p:sp>
      <p:sp>
        <p:nvSpPr>
          <p:cNvPr id="1198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374855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Rot="1" noChangeAspect="1" noChangeArrowheads="1" noTextEdit="1"/>
          </p:cNvSpPr>
          <p:nvPr>
            <p:ph type="sldImg"/>
          </p:nvPr>
        </p:nvSpPr>
        <p:spPr>
          <a:ln/>
        </p:spPr>
      </p:sp>
      <p:sp>
        <p:nvSpPr>
          <p:cNvPr id="1208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1895926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Rot="1" noChangeAspect="1" noChangeArrowheads="1" noTextEdit="1"/>
          </p:cNvSpPr>
          <p:nvPr>
            <p:ph type="sldImg"/>
          </p:nvPr>
        </p:nvSpPr>
        <p:spPr>
          <a:ln/>
        </p:spPr>
      </p:sp>
      <p:sp>
        <p:nvSpPr>
          <p:cNvPr id="1218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If you find the concept of recursive relationships confusing, try this trick.</a:t>
            </a:r>
          </a:p>
          <a:p>
            <a:r>
              <a:rPr lang="en-US" dirty="0"/>
              <a:t>Assume that you have two entities, BOXCAR_AHEAD and </a:t>
            </a:r>
            <a:r>
              <a:rPr lang="en-US" dirty="0" smtClean="0"/>
              <a:t>BOXCAR_BEHIND</a:t>
            </a:r>
            <a:r>
              <a:rPr lang="en-US" dirty="0"/>
              <a:t>, each having the same attributes. Notice that there is a 1:1 relationship </a:t>
            </a:r>
            <a:r>
              <a:rPr lang="en-US" dirty="0" smtClean="0"/>
              <a:t>between these </a:t>
            </a:r>
            <a:r>
              <a:rPr lang="en-US" dirty="0"/>
              <a:t>two entities</a:t>
            </a:r>
            <a:r>
              <a:rPr lang="en-US" dirty="0" smtClean="0"/>
              <a:t>.</a:t>
            </a:r>
          </a:p>
          <a:p>
            <a:r>
              <a:rPr lang="en-US" dirty="0" smtClean="0"/>
              <a:t>Replace </a:t>
            </a:r>
            <a:r>
              <a:rPr lang="en-US" dirty="0"/>
              <a:t>each entity with its table. Like all 1:1 strong </a:t>
            </a:r>
            <a:r>
              <a:rPr lang="en-US" dirty="0" smtClean="0"/>
              <a:t>entity relationships</a:t>
            </a:r>
            <a:r>
              <a:rPr lang="en-US" dirty="0"/>
              <a:t>, you can place the key of either table as a foreign key in the other table.</a:t>
            </a:r>
          </a:p>
          <a:p>
            <a:r>
              <a:rPr lang="en-US" dirty="0"/>
              <a:t>For now, place the key of BOXCAR_BEHIND into BOXCAR_AHEAD.</a:t>
            </a:r>
          </a:p>
          <a:p>
            <a:r>
              <a:rPr lang="en-US" dirty="0"/>
              <a:t>Now realize that BOXCAR_BEHIND only duplicates data that reside in </a:t>
            </a:r>
            <a:r>
              <a:rPr lang="en-US" dirty="0" smtClean="0"/>
              <a:t>BOXCAR_AHEAD.</a:t>
            </a:r>
          </a:p>
          <a:p>
            <a:r>
              <a:rPr lang="en-US" dirty="0" smtClean="0"/>
              <a:t>The </a:t>
            </a:r>
            <a:r>
              <a:rPr lang="en-US" dirty="0"/>
              <a:t>data are unnecessary. So, discard BOXCAR_BEHIND and you will </a:t>
            </a:r>
            <a:r>
              <a:rPr lang="en-US" dirty="0" smtClean="0"/>
              <a:t>have the </a:t>
            </a:r>
            <a:r>
              <a:rPr lang="en-US" dirty="0"/>
              <a:t>same design as shown </a:t>
            </a:r>
            <a:r>
              <a:rPr lang="en-US" dirty="0" smtClean="0"/>
              <a:t>here.</a:t>
            </a:r>
            <a:endParaRPr lang="en-US" dirty="0" smtClean="0">
              <a:latin typeface="Arial" panose="020B0604020202020204" pitchFamily="34" charset="0"/>
            </a:endParaRPr>
          </a:p>
        </p:txBody>
      </p:sp>
    </p:spTree>
    <p:extLst>
      <p:ext uri="{BB962C8B-B14F-4D97-AF65-F5344CB8AC3E}">
        <p14:creationId xmlns:p14="http://schemas.microsoft.com/office/powerpoint/2010/main" val="30448153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noTextEdit="1"/>
          </p:cNvSpPr>
          <p:nvPr>
            <p:ph type="sldImg"/>
          </p:nvPr>
        </p:nvSpPr>
        <p:spPr>
          <a:ln/>
        </p:spPr>
      </p:sp>
      <p:sp>
        <p:nvSpPr>
          <p:cNvPr id="1228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4323582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2"/>
          <p:cNvSpPr>
            <a:spLocks noGrp="1" noRot="1" noChangeAspect="1" noChangeArrowheads="1" noTextEdit="1"/>
          </p:cNvSpPr>
          <p:nvPr>
            <p:ph type="sldImg"/>
          </p:nvPr>
        </p:nvSpPr>
        <p:spPr>
          <a:ln/>
        </p:spPr>
      </p:sp>
      <p:sp>
        <p:nvSpPr>
          <p:cNvPr id="1239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7822603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2"/>
          <p:cNvSpPr>
            <a:spLocks noGrp="1" noRot="1" noChangeAspect="1" noChangeArrowheads="1" noTextEdit="1"/>
          </p:cNvSpPr>
          <p:nvPr>
            <p:ph type="sldImg"/>
          </p:nvPr>
        </p:nvSpPr>
        <p:spPr>
          <a:ln/>
        </p:spPr>
      </p:sp>
      <p:sp>
        <p:nvSpPr>
          <p:cNvPr id="1249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05812036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Rot="1" noChangeAspect="1" noChangeArrowheads="1" noTextEdit="1"/>
          </p:cNvSpPr>
          <p:nvPr>
            <p:ph type="sldImg"/>
          </p:nvPr>
        </p:nvSpPr>
        <p:spPr>
          <a:ln/>
        </p:spPr>
      </p:sp>
      <p:sp>
        <p:nvSpPr>
          <p:cNvPr id="1259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253284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Rot="1" noChangeAspect="1" noChangeArrowheads="1" noTextEdit="1"/>
          </p:cNvSpPr>
          <p:nvPr>
            <p:ph type="sldImg"/>
          </p:nvPr>
        </p:nvSpPr>
        <p:spPr>
          <a:ln/>
        </p:spPr>
      </p:sp>
      <p:sp>
        <p:nvSpPr>
          <p:cNvPr id="1269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9782015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Rot="1" noChangeAspect="1" noChangeArrowheads="1" noTextEdit="1"/>
          </p:cNvSpPr>
          <p:nvPr>
            <p:ph type="sldImg"/>
          </p:nvPr>
        </p:nvSpPr>
        <p:spPr>
          <a:ln/>
        </p:spPr>
      </p:sp>
      <p:sp>
        <p:nvSpPr>
          <p:cNvPr id="1280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8212824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07967859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Rot="1" noChangeAspect="1" noChangeArrowheads="1" noTextEdit="1"/>
          </p:cNvSpPr>
          <p:nvPr>
            <p:ph type="sldImg"/>
          </p:nvPr>
        </p:nvSpPr>
        <p:spPr>
          <a:ln/>
        </p:spPr>
      </p:sp>
      <p:sp>
        <p:nvSpPr>
          <p:cNvPr id="1290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4208436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Rot="1" noChangeAspect="1" noChangeArrowheads="1" noTextEdit="1"/>
          </p:cNvSpPr>
          <p:nvPr>
            <p:ph type="sldImg"/>
          </p:nvPr>
        </p:nvSpPr>
        <p:spPr>
          <a:ln/>
        </p:spPr>
      </p:sp>
      <p:sp>
        <p:nvSpPr>
          <p:cNvPr id="1300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91875517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Rot="1" noChangeAspect="1" noChangeArrowheads="1" noTextEdit="1"/>
          </p:cNvSpPr>
          <p:nvPr>
            <p:ph type="sldImg"/>
          </p:nvPr>
        </p:nvSpPr>
        <p:spPr>
          <a:ln/>
        </p:spPr>
      </p:sp>
      <p:sp>
        <p:nvSpPr>
          <p:cNvPr id="1310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27451311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Grp="1" noRot="1" noChangeAspect="1" noChangeArrowheads="1" noTextEdit="1"/>
          </p:cNvSpPr>
          <p:nvPr>
            <p:ph type="sldImg"/>
          </p:nvPr>
        </p:nvSpPr>
        <p:spPr>
          <a:ln/>
        </p:spPr>
      </p:sp>
      <p:sp>
        <p:nvSpPr>
          <p:cNvPr id="1320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918884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p:cNvSpPr>
            <a:spLocks noGrp="1" noRot="1" noChangeAspect="1" noChangeArrowheads="1" noTextEdit="1"/>
          </p:cNvSpPr>
          <p:nvPr>
            <p:ph type="sldImg"/>
          </p:nvPr>
        </p:nvSpPr>
        <p:spPr>
          <a:ln/>
        </p:spPr>
      </p:sp>
      <p:sp>
        <p:nvSpPr>
          <p:cNvPr id="1331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98917705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a:ln/>
        </p:spPr>
      </p:sp>
      <p:sp>
        <p:nvSpPr>
          <p:cNvPr id="1341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6398762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a:ln/>
        </p:spPr>
      </p:sp>
      <p:sp>
        <p:nvSpPr>
          <p:cNvPr id="1351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15495194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a:ln/>
        </p:spPr>
      </p:sp>
      <p:sp>
        <p:nvSpPr>
          <p:cNvPr id="1361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799611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Rot="1" noChangeAspect="1" noChangeArrowheads="1" noTextEdit="1"/>
          </p:cNvSpPr>
          <p:nvPr>
            <p:ph type="sldImg"/>
          </p:nvPr>
        </p:nvSpPr>
        <p:spPr>
          <a:ln/>
        </p:spPr>
      </p:sp>
      <p:sp>
        <p:nvSpPr>
          <p:cNvPr id="1372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Because of the difficulty of enforcing M-M relationships, developers </a:t>
            </a:r>
            <a:r>
              <a:rPr lang="en-US" dirty="0" smtClean="0"/>
              <a:t>look for </a:t>
            </a:r>
            <a:r>
              <a:rPr lang="en-US" dirty="0"/>
              <a:t>special circumstances to ease the task. Such circumstances </a:t>
            </a:r>
            <a:r>
              <a:rPr lang="en-US" dirty="0" smtClean="0"/>
              <a:t>usually exist </a:t>
            </a:r>
            <a:r>
              <a:rPr lang="en-US" dirty="0"/>
              <a:t>for relationships between strong and weak entities, as described</a:t>
            </a:r>
            <a:r>
              <a:rPr lang="en-US" dirty="0" smtClean="0"/>
              <a:t>.</a:t>
            </a:r>
          </a:p>
          <a:p>
            <a:r>
              <a:rPr lang="en-US" dirty="0" smtClean="0"/>
              <a:t>For relationships between </a:t>
            </a:r>
            <a:r>
              <a:rPr lang="en-US" dirty="0"/>
              <a:t>strong entities, such special circumstances may not exist. In this case</a:t>
            </a:r>
            <a:r>
              <a:rPr lang="en-US" dirty="0" smtClean="0"/>
              <a:t>, the </a:t>
            </a:r>
            <a:r>
              <a:rPr lang="en-US" dirty="0"/>
              <a:t>M-M cardinality is sometimes just ignored. Of course, this cannot be done </a:t>
            </a:r>
            <a:r>
              <a:rPr lang="en-US" dirty="0" smtClean="0"/>
              <a:t>for applications </a:t>
            </a:r>
            <a:r>
              <a:rPr lang="en-US" dirty="0"/>
              <a:t>such as financial management or operations that require careful </a:t>
            </a:r>
            <a:r>
              <a:rPr lang="en-US" dirty="0" smtClean="0"/>
              <a:t>records management</a:t>
            </a:r>
            <a:r>
              <a:rPr lang="en-US" dirty="0"/>
              <a:t>, but for an application such as airline reservations, where seats </a:t>
            </a:r>
            <a:r>
              <a:rPr lang="en-US" dirty="0" smtClean="0"/>
              <a:t>are overbooked </a:t>
            </a:r>
            <a:r>
              <a:rPr lang="en-US" dirty="0"/>
              <a:t>anyway, it might be better to redefine the relationship as M-O.</a:t>
            </a:r>
            <a:endParaRPr lang="en-US" dirty="0" smtClean="0">
              <a:latin typeface="Arial" panose="020B0604020202020204" pitchFamily="34" charset="0"/>
            </a:endParaRPr>
          </a:p>
        </p:txBody>
      </p:sp>
    </p:spTree>
    <p:extLst>
      <p:ext uri="{BB962C8B-B14F-4D97-AF65-F5344CB8AC3E}">
        <p14:creationId xmlns:p14="http://schemas.microsoft.com/office/powerpoint/2010/main" val="288529357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p:cNvSpPr>
            <a:spLocks noGrp="1" noRot="1" noChangeAspect="1" noChangeArrowheads="1" noTextEdit="1"/>
          </p:cNvSpPr>
          <p:nvPr>
            <p:ph type="sldImg"/>
          </p:nvPr>
        </p:nvSpPr>
        <p:spPr>
          <a:ln/>
        </p:spPr>
      </p:sp>
      <p:sp>
        <p:nvSpPr>
          <p:cNvPr id="1382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532614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98871888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p:cNvSpPr>
            <a:spLocks noGrp="1" noRot="1" noChangeAspect="1" noChangeArrowheads="1" noTextEdit="1"/>
          </p:cNvSpPr>
          <p:nvPr>
            <p:ph type="sldImg"/>
          </p:nvPr>
        </p:nvSpPr>
        <p:spPr>
          <a:ln/>
        </p:spPr>
      </p:sp>
      <p:sp>
        <p:nvSpPr>
          <p:cNvPr id="1382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11802473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2"/>
          <p:cNvSpPr>
            <a:spLocks noGrp="1" noRot="1" noChangeAspect="1" noChangeArrowheads="1" noTextEdit="1"/>
          </p:cNvSpPr>
          <p:nvPr>
            <p:ph type="sldImg"/>
          </p:nvPr>
        </p:nvSpPr>
        <p:spPr>
          <a:ln/>
        </p:spPr>
      </p:sp>
      <p:sp>
        <p:nvSpPr>
          <p:cNvPr id="1392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54355763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2"/>
          <p:cNvSpPr>
            <a:spLocks noGrp="1" noRot="1" noChangeAspect="1" noChangeArrowheads="1" noTextEdit="1"/>
          </p:cNvSpPr>
          <p:nvPr>
            <p:ph type="sldImg"/>
          </p:nvPr>
        </p:nvSpPr>
        <p:spPr>
          <a:ln/>
        </p:spPr>
      </p:sp>
      <p:sp>
        <p:nvSpPr>
          <p:cNvPr id="1402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41006958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2"/>
          <p:cNvSpPr>
            <a:spLocks noGrp="1" noRot="1" noChangeAspect="1" noChangeArrowheads="1" noTextEdit="1"/>
          </p:cNvSpPr>
          <p:nvPr>
            <p:ph type="sldImg"/>
          </p:nvPr>
        </p:nvSpPr>
        <p:spPr>
          <a:ln/>
        </p:spPr>
      </p:sp>
      <p:sp>
        <p:nvSpPr>
          <p:cNvPr id="1402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27856284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2"/>
          <p:cNvSpPr>
            <a:spLocks noGrp="1" noRot="1" noChangeAspect="1" noChangeArrowheads="1" noTextEdit="1"/>
          </p:cNvSpPr>
          <p:nvPr>
            <p:ph type="sldImg"/>
          </p:nvPr>
        </p:nvSpPr>
        <p:spPr>
          <a:ln/>
        </p:spPr>
      </p:sp>
      <p:sp>
        <p:nvSpPr>
          <p:cNvPr id="141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20895025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2"/>
          <p:cNvSpPr>
            <a:spLocks noGrp="1" noRot="1" noChangeAspect="1" noChangeArrowheads="1" noTextEdit="1"/>
          </p:cNvSpPr>
          <p:nvPr>
            <p:ph type="sldImg"/>
          </p:nvPr>
        </p:nvSpPr>
        <p:spPr>
          <a:ln/>
        </p:spPr>
      </p:sp>
      <p:sp>
        <p:nvSpPr>
          <p:cNvPr id="1423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59201388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2"/>
          <p:cNvSpPr>
            <a:spLocks noGrp="1" noRot="1" noChangeAspect="1" noChangeArrowheads="1" noTextEdit="1"/>
          </p:cNvSpPr>
          <p:nvPr>
            <p:ph type="sldImg"/>
          </p:nvPr>
        </p:nvSpPr>
        <p:spPr>
          <a:ln/>
        </p:spPr>
      </p:sp>
      <p:sp>
        <p:nvSpPr>
          <p:cNvPr id="1433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50528116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2"/>
          <p:cNvSpPr>
            <a:spLocks noGrp="1" noRot="1" noChangeAspect="1" noChangeArrowheads="1" noTextEdit="1"/>
          </p:cNvSpPr>
          <p:nvPr>
            <p:ph type="sldImg"/>
          </p:nvPr>
        </p:nvSpPr>
        <p:spPr>
          <a:ln/>
        </p:spPr>
      </p:sp>
      <p:sp>
        <p:nvSpPr>
          <p:cNvPr id="1443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5900681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Rot="1" noChangeAspect="1" noChangeArrowheads="1" noTextEdit="1"/>
          </p:cNvSpPr>
          <p:nvPr>
            <p:ph type="sldImg"/>
          </p:nvPr>
        </p:nvSpPr>
        <p:spPr>
          <a:ln/>
        </p:spPr>
      </p:sp>
      <p:sp>
        <p:nvSpPr>
          <p:cNvPr id="1454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90064314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a:ln/>
        </p:spPr>
      </p:sp>
      <p:sp>
        <p:nvSpPr>
          <p:cNvPr id="1464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2065281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7874037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2"/>
          <p:cNvSpPr>
            <a:spLocks noGrp="1" noRot="1" noChangeAspect="1" noChangeArrowheads="1" noTextEdit="1"/>
          </p:cNvSpPr>
          <p:nvPr>
            <p:ph type="sldImg"/>
          </p:nvPr>
        </p:nvSpPr>
        <p:spPr>
          <a:ln/>
        </p:spPr>
      </p:sp>
      <p:sp>
        <p:nvSpPr>
          <p:cNvPr id="1474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64742704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2"/>
          <p:cNvSpPr>
            <a:spLocks noGrp="1" noRot="1" noChangeAspect="1" noChangeArrowheads="1" noTextEdit="1"/>
          </p:cNvSpPr>
          <p:nvPr>
            <p:ph type="sldImg"/>
          </p:nvPr>
        </p:nvSpPr>
        <p:spPr>
          <a:ln/>
        </p:spPr>
      </p:sp>
      <p:sp>
        <p:nvSpPr>
          <p:cNvPr id="1484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21885894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2"/>
          <p:cNvSpPr>
            <a:spLocks noGrp="1" noRot="1" noChangeAspect="1" noChangeArrowheads="1" noTextEdit="1"/>
          </p:cNvSpPr>
          <p:nvPr>
            <p:ph type="sldImg"/>
          </p:nvPr>
        </p:nvSpPr>
        <p:spPr>
          <a:ln/>
        </p:spPr>
      </p:sp>
      <p:sp>
        <p:nvSpPr>
          <p:cNvPr id="1484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The View Ridge Gallery (View Ridge or VRG) is a small art gallery that sells </a:t>
            </a:r>
            <a:r>
              <a:rPr lang="en-US" dirty="0" smtClean="0"/>
              <a:t>contemporary European </a:t>
            </a:r>
            <a:r>
              <a:rPr lang="en-US" dirty="0"/>
              <a:t>and North American fine art, including lithographs, high-quality </a:t>
            </a:r>
            <a:r>
              <a:rPr lang="en-US" dirty="0" smtClean="0"/>
              <a:t>reproduction prints</a:t>
            </a:r>
            <a:r>
              <a:rPr lang="en-US" dirty="0"/>
              <a:t>, original paintings and other artwork, and photographs. All of the lithographs, prints</a:t>
            </a:r>
            <a:r>
              <a:rPr lang="en-US" dirty="0" smtClean="0"/>
              <a:t>, and </a:t>
            </a:r>
            <a:r>
              <a:rPr lang="en-US" dirty="0"/>
              <a:t>photos are signed and numbered, and the original art is usually signed. View Ridge </a:t>
            </a:r>
            <a:r>
              <a:rPr lang="en-US" dirty="0" smtClean="0"/>
              <a:t>also provides </a:t>
            </a:r>
            <a:r>
              <a:rPr lang="en-US" dirty="0"/>
              <a:t>art framing services. It creates a custom frame for each artwork (rather than </a:t>
            </a:r>
            <a:r>
              <a:rPr lang="en-US" dirty="0" smtClean="0"/>
              <a:t>selling standardized</a:t>
            </a:r>
            <a:r>
              <a:rPr lang="en-US" dirty="0"/>
              <a:t>, premade frames) and is known for its excellent collection of frame stock</a:t>
            </a:r>
            <a:r>
              <a:rPr lang="en-US" dirty="0" smtClean="0"/>
              <a:t>.</a:t>
            </a:r>
          </a:p>
          <a:p>
            <a:r>
              <a:rPr lang="en-US" dirty="0" smtClean="0"/>
              <a:t>View </a:t>
            </a:r>
            <a:r>
              <a:rPr lang="en-US" dirty="0"/>
              <a:t>Ridge emphasizes reproduction artworks of European Impressionist, Abstractionist</a:t>
            </a:r>
            <a:r>
              <a:rPr lang="en-US" dirty="0" smtClean="0"/>
              <a:t>, and </a:t>
            </a:r>
            <a:r>
              <a:rPr lang="en-US" dirty="0"/>
              <a:t>Modernist artists such as </a:t>
            </a:r>
            <a:r>
              <a:rPr lang="en-US" dirty="0" err="1"/>
              <a:t>Wassily</a:t>
            </a:r>
            <a:r>
              <a:rPr lang="en-US" dirty="0"/>
              <a:t> Kandinsky and Henri Matisse. For original art, </a:t>
            </a:r>
            <a:r>
              <a:rPr lang="en-US" dirty="0" smtClean="0"/>
              <a:t>View Ridge </a:t>
            </a:r>
            <a:r>
              <a:rPr lang="en-US" dirty="0"/>
              <a:t>concentrates on Northwest School artists, such as Mark Tobey, Morris Graves, </a:t>
            </a:r>
            <a:r>
              <a:rPr lang="en-US" dirty="0" smtClean="0"/>
              <a:t>Guy Anderson</a:t>
            </a:r>
            <a:r>
              <a:rPr lang="en-US" dirty="0"/>
              <a:t>, and Paul </a:t>
            </a:r>
            <a:r>
              <a:rPr lang="en-US" dirty="0" err="1"/>
              <a:t>Horiuchi</a:t>
            </a:r>
            <a:r>
              <a:rPr lang="en-US" dirty="0"/>
              <a:t>, and produces shows of contemporary artists who work in </a:t>
            </a:r>
            <a:r>
              <a:rPr lang="en-US" dirty="0" smtClean="0"/>
              <a:t>the Northwest </a:t>
            </a:r>
            <a:r>
              <a:rPr lang="en-US" dirty="0"/>
              <a:t>School tradition or in Northwest Maritime art. The price of new </a:t>
            </a:r>
            <a:r>
              <a:rPr lang="en-US" dirty="0" smtClean="0"/>
              <a:t>reproduction prints </a:t>
            </a:r>
            <a:r>
              <a:rPr lang="en-US" dirty="0"/>
              <a:t>ranges up to $1,000, and prices for contemporary artists range from $500 to $10,000</a:t>
            </a:r>
            <a:r>
              <a:rPr lang="en-US" dirty="0" smtClean="0"/>
              <a:t>. The </a:t>
            </a:r>
            <a:r>
              <a:rPr lang="en-US" dirty="0"/>
              <a:t>price of art from the Northwest School artists varies considerably, depending on </a:t>
            </a:r>
            <a:r>
              <a:rPr lang="en-US" dirty="0" smtClean="0"/>
              <a:t>the artwork </a:t>
            </a:r>
            <a:r>
              <a:rPr lang="en-US" dirty="0"/>
              <a:t>itself. Small pencil, charcoal, or watercolor sketches may sell for as little as $2,000</a:t>
            </a:r>
            <a:r>
              <a:rPr lang="en-US" dirty="0" smtClean="0"/>
              <a:t>, whereas </a:t>
            </a:r>
            <a:r>
              <a:rPr lang="en-US" dirty="0"/>
              <a:t>major works can range from $10,000 to $100,000. Very occasionally, View </a:t>
            </a:r>
            <a:r>
              <a:rPr lang="en-US" dirty="0" smtClean="0"/>
              <a:t>Ridge may </a:t>
            </a:r>
            <a:r>
              <a:rPr lang="en-US" dirty="0"/>
              <a:t>carry Northwest School art priced up to $500,000, but art priced above $250,000 </a:t>
            </a:r>
            <a:r>
              <a:rPr lang="en-US" dirty="0" smtClean="0"/>
              <a:t>is more </a:t>
            </a:r>
            <a:r>
              <a:rPr lang="en-US" dirty="0"/>
              <a:t>likely to be sold at auction by a major art auction house</a:t>
            </a:r>
            <a:r>
              <a:rPr lang="en-US" dirty="0" smtClean="0"/>
              <a:t>.</a:t>
            </a:r>
            <a:endParaRPr lang="en-US" dirty="0"/>
          </a:p>
        </p:txBody>
      </p:sp>
    </p:spTree>
    <p:extLst>
      <p:ext uri="{BB962C8B-B14F-4D97-AF65-F5344CB8AC3E}">
        <p14:creationId xmlns:p14="http://schemas.microsoft.com/office/powerpoint/2010/main" val="331094251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Rot="1" noChangeAspect="1" noChangeArrowheads="1" noTextEdit="1"/>
          </p:cNvSpPr>
          <p:nvPr>
            <p:ph type="sldImg"/>
          </p:nvPr>
        </p:nvSpPr>
        <p:spPr>
          <a:ln/>
        </p:spPr>
      </p:sp>
      <p:sp>
        <p:nvSpPr>
          <p:cNvPr id="1495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66739114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2"/>
          <p:cNvSpPr>
            <a:spLocks noGrp="1" noRot="1" noChangeAspect="1" noChangeArrowheads="1" noTextEdit="1"/>
          </p:cNvSpPr>
          <p:nvPr>
            <p:ph type="sldImg"/>
          </p:nvPr>
        </p:nvSpPr>
        <p:spPr>
          <a:ln/>
        </p:spPr>
      </p:sp>
      <p:sp>
        <p:nvSpPr>
          <p:cNvPr id="150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4873672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2"/>
          <p:cNvSpPr>
            <a:spLocks noGrp="1" noRot="1" noChangeAspect="1" noChangeArrowheads="1" noTextEdit="1"/>
          </p:cNvSpPr>
          <p:nvPr>
            <p:ph type="sldImg"/>
          </p:nvPr>
        </p:nvSpPr>
        <p:spPr>
          <a:ln/>
        </p:spPr>
      </p:sp>
      <p:sp>
        <p:nvSpPr>
          <p:cNvPr id="1515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293541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2"/>
          <p:cNvSpPr>
            <a:spLocks noGrp="1" noRot="1" noChangeAspect="1" noChangeArrowheads="1" noTextEdit="1"/>
          </p:cNvSpPr>
          <p:nvPr>
            <p:ph type="sldImg"/>
          </p:nvPr>
        </p:nvSpPr>
        <p:spPr>
          <a:ln/>
        </p:spPr>
      </p:sp>
      <p:sp>
        <p:nvSpPr>
          <p:cNvPr id="1525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7257986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2"/>
          <p:cNvSpPr>
            <a:spLocks noGrp="1" noRot="1" noChangeAspect="1" noChangeArrowheads="1" noTextEdit="1"/>
          </p:cNvSpPr>
          <p:nvPr>
            <p:ph type="sldImg"/>
          </p:nvPr>
        </p:nvSpPr>
        <p:spPr>
          <a:ln/>
        </p:spPr>
      </p:sp>
      <p:sp>
        <p:nvSpPr>
          <p:cNvPr id="1536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80890405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2"/>
          <p:cNvSpPr>
            <a:spLocks noGrp="1" noRot="1" noChangeAspect="1" noChangeArrowheads="1" noTextEdit="1"/>
          </p:cNvSpPr>
          <p:nvPr>
            <p:ph type="sldImg"/>
          </p:nvPr>
        </p:nvSpPr>
        <p:spPr>
          <a:ln/>
        </p:spPr>
      </p:sp>
      <p:sp>
        <p:nvSpPr>
          <p:cNvPr id="154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49954981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p:cNvSpPr>
            <a:spLocks noGrp="1" noRot="1" noChangeAspect="1" noChangeArrowheads="1" noTextEdit="1"/>
          </p:cNvSpPr>
          <p:nvPr>
            <p:ph type="sldImg"/>
          </p:nvPr>
        </p:nvSpPr>
        <p:spPr>
          <a:ln/>
        </p:spPr>
      </p:sp>
      <p:sp>
        <p:nvSpPr>
          <p:cNvPr id="1556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78303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54625092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p:cNvSpPr>
            <a:spLocks noGrp="1" noRot="1" noChangeAspect="1" noChangeArrowheads="1" noTextEdit="1"/>
          </p:cNvSpPr>
          <p:nvPr>
            <p:ph type="sldImg"/>
          </p:nvPr>
        </p:nvSpPr>
        <p:spPr>
          <a:ln/>
        </p:spPr>
      </p:sp>
      <p:sp>
        <p:nvSpPr>
          <p:cNvPr id="1556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63036703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2"/>
          <p:cNvSpPr>
            <a:spLocks noGrp="1" noRot="1" noChangeAspect="1" noChangeArrowheads="1" noTextEdit="1"/>
          </p:cNvSpPr>
          <p:nvPr>
            <p:ph type="sldImg"/>
          </p:nvPr>
        </p:nvSpPr>
        <p:spPr>
          <a:ln/>
        </p:spPr>
      </p:sp>
      <p:sp>
        <p:nvSpPr>
          <p:cNvPr id="1576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16098451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2"/>
          <p:cNvSpPr>
            <a:spLocks noGrp="1" noRot="1" noChangeAspect="1" noChangeArrowheads="1" noTextEdit="1"/>
          </p:cNvSpPr>
          <p:nvPr>
            <p:ph type="sldImg"/>
          </p:nvPr>
        </p:nvSpPr>
        <p:spPr>
          <a:ln/>
        </p:spPr>
      </p:sp>
      <p:sp>
        <p:nvSpPr>
          <p:cNvPr id="158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20854048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2"/>
          <p:cNvSpPr>
            <a:spLocks noGrp="1" noRot="1" noChangeAspect="1" noChangeArrowheads="1" noTextEdit="1"/>
          </p:cNvSpPr>
          <p:nvPr>
            <p:ph type="sldImg"/>
          </p:nvPr>
        </p:nvSpPr>
        <p:spPr>
          <a:ln/>
        </p:spPr>
      </p:sp>
      <p:sp>
        <p:nvSpPr>
          <p:cNvPr id="159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71659955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2"/>
          <p:cNvSpPr>
            <a:spLocks noGrp="1" noRot="1" noChangeAspect="1" noChangeArrowheads="1" noTextEdit="1"/>
          </p:cNvSpPr>
          <p:nvPr>
            <p:ph type="sldImg"/>
          </p:nvPr>
        </p:nvSpPr>
        <p:spPr>
          <a:ln/>
        </p:spPr>
      </p:sp>
      <p:sp>
        <p:nvSpPr>
          <p:cNvPr id="1607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78796217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2"/>
          <p:cNvSpPr>
            <a:spLocks noGrp="1" noRot="1" noChangeAspect="1" noChangeArrowheads="1" noTextEdit="1"/>
          </p:cNvSpPr>
          <p:nvPr>
            <p:ph type="sldImg"/>
          </p:nvPr>
        </p:nvSpPr>
        <p:spPr>
          <a:ln/>
        </p:spPr>
      </p:sp>
      <p:sp>
        <p:nvSpPr>
          <p:cNvPr id="1607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46488841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2"/>
          <p:cNvSpPr>
            <a:spLocks noGrp="1" noRot="1" noChangeAspect="1" noChangeArrowheads="1" noTextEdit="1"/>
          </p:cNvSpPr>
          <p:nvPr>
            <p:ph type="sldImg"/>
          </p:nvPr>
        </p:nvSpPr>
        <p:spPr>
          <a:ln/>
        </p:spPr>
      </p:sp>
      <p:sp>
        <p:nvSpPr>
          <p:cNvPr id="1607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60014103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2"/>
          <p:cNvSpPr>
            <a:spLocks noGrp="1" noRot="1" noChangeAspect="1" noChangeArrowheads="1" noTextEdit="1"/>
          </p:cNvSpPr>
          <p:nvPr>
            <p:ph type="sldImg"/>
          </p:nvPr>
        </p:nvSpPr>
        <p:spPr>
          <a:ln/>
        </p:spPr>
      </p:sp>
      <p:sp>
        <p:nvSpPr>
          <p:cNvPr id="1607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13643754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2"/>
          <p:cNvSpPr>
            <a:spLocks noGrp="1" noRot="1" noChangeAspect="1" noChangeArrowheads="1" noTextEdit="1"/>
          </p:cNvSpPr>
          <p:nvPr>
            <p:ph type="sldImg"/>
          </p:nvPr>
        </p:nvSpPr>
        <p:spPr>
          <a:ln/>
        </p:spPr>
      </p:sp>
      <p:sp>
        <p:nvSpPr>
          <p:cNvPr id="1607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481158352"/>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2"/>
          <p:cNvSpPr>
            <a:spLocks noGrp="1" noRot="1" noChangeAspect="1" noChangeArrowheads="1" noTextEdit="1"/>
          </p:cNvSpPr>
          <p:nvPr>
            <p:ph type="sldImg"/>
          </p:nvPr>
        </p:nvSpPr>
        <p:spPr>
          <a:ln/>
        </p:spPr>
      </p:sp>
      <p:sp>
        <p:nvSpPr>
          <p:cNvPr id="1607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279116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Rot="1" noChangeAspect="1" noChangeArrowheads="1" noTextEdit="1"/>
          </p:cNvSpPr>
          <p:nvPr>
            <p:ph type="sldImg"/>
          </p:nvPr>
        </p:nvSpPr>
        <p:spPr>
          <a:ln/>
        </p:spPr>
      </p:sp>
      <p:sp>
        <p:nvSpPr>
          <p:cNvPr id="911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Some database designers take the position that, for consistency, if </a:t>
            </a:r>
            <a:r>
              <a:rPr lang="en-US" dirty="0" smtClean="0"/>
              <a:t>one table </a:t>
            </a:r>
            <a:r>
              <a:rPr lang="en-US" dirty="0"/>
              <a:t>has a surrogate key, all of the tables in the database should have </a:t>
            </a:r>
            <a:r>
              <a:rPr lang="en-US" dirty="0" smtClean="0"/>
              <a:t>a surrogate </a:t>
            </a:r>
            <a:r>
              <a:rPr lang="en-US" dirty="0"/>
              <a:t>key. Others think that such a policy is too rigid; after all, there are good </a:t>
            </a:r>
            <a:r>
              <a:rPr lang="en-US" dirty="0" smtClean="0"/>
              <a:t>data keys</a:t>
            </a:r>
            <a:r>
              <a:rPr lang="en-US" dirty="0"/>
              <a:t>, such as </a:t>
            </a:r>
            <a:r>
              <a:rPr lang="en-US" dirty="0" err="1"/>
              <a:t>ProductSKU</a:t>
            </a:r>
            <a:r>
              <a:rPr lang="en-US" dirty="0"/>
              <a:t> (which would use SKU codes discussed in Chapter 2). </a:t>
            </a:r>
            <a:r>
              <a:rPr lang="en-US" dirty="0" smtClean="0"/>
              <a:t>If such </a:t>
            </a:r>
            <a:r>
              <a:rPr lang="en-US" dirty="0"/>
              <a:t>a key exists, it should be used instead of a surrogate key. Your organization </a:t>
            </a:r>
            <a:r>
              <a:rPr lang="en-US" dirty="0" smtClean="0"/>
              <a:t>may have </a:t>
            </a:r>
            <a:r>
              <a:rPr lang="en-US" dirty="0"/>
              <a:t>standards on this issue that you should follow.</a:t>
            </a:r>
          </a:p>
          <a:p>
            <a:r>
              <a:rPr lang="en-US" dirty="0"/>
              <a:t>Be aware that DBMS products vary in their support for surrogate keys.</a:t>
            </a:r>
          </a:p>
          <a:p>
            <a:r>
              <a:rPr lang="en-US" dirty="0"/>
              <a:t>Microsoft Access 2013, Microsoft SQL Server 2014, and MySQL 5.6 provide them.</a:t>
            </a:r>
          </a:p>
          <a:p>
            <a:r>
              <a:rPr lang="en-US" dirty="0"/>
              <a:t>Microsoft SQL Server 2014 allows the designer to pick the starting value and </a:t>
            </a:r>
            <a:r>
              <a:rPr lang="en-US" dirty="0" smtClean="0"/>
              <a:t>increment of </a:t>
            </a:r>
            <a:r>
              <a:rPr lang="en-US" dirty="0"/>
              <a:t>the key, and MySQL 5.6 allows the designer to pick the starting value</a:t>
            </a:r>
            <a:r>
              <a:rPr lang="en-US" dirty="0" smtClean="0"/>
              <a:t>. </a:t>
            </a:r>
            <a:endParaRPr lang="en-US" dirty="0"/>
          </a:p>
          <a:p>
            <a:r>
              <a:rPr lang="en-US" dirty="0"/>
              <a:t>Oracle’s Oracle Database, however, does not provide direct support for </a:t>
            </a:r>
            <a:r>
              <a:rPr lang="en-US" dirty="0" smtClean="0"/>
              <a:t>surrogate keys</a:t>
            </a:r>
            <a:r>
              <a:rPr lang="en-US" dirty="0"/>
              <a:t>, but you can obtain the essence of them in a rather </a:t>
            </a:r>
            <a:r>
              <a:rPr lang="en-US" dirty="0" smtClean="0"/>
              <a:t> backhanded </a:t>
            </a:r>
            <a:r>
              <a:rPr lang="en-US" dirty="0"/>
              <a:t>way, as </a:t>
            </a:r>
            <a:r>
              <a:rPr lang="en-US" dirty="0" smtClean="0"/>
              <a:t>discussed in </a:t>
            </a:r>
            <a:r>
              <a:rPr lang="en-US" dirty="0"/>
              <a:t>Chapter 10B.</a:t>
            </a:r>
          </a:p>
          <a:p>
            <a:r>
              <a:rPr lang="en-US" dirty="0" smtClean="0"/>
              <a:t>In this book, we </a:t>
            </a:r>
            <a:r>
              <a:rPr lang="en-US" dirty="0"/>
              <a:t>use surrogate keys unless there is some strong reason not to. In addition to </a:t>
            </a:r>
            <a:r>
              <a:rPr lang="en-US" dirty="0" smtClean="0"/>
              <a:t>the advantages </a:t>
            </a:r>
            <a:r>
              <a:rPr lang="en-US" dirty="0"/>
              <a:t>described here, the fact that they are fixed simplifies the enforcement </a:t>
            </a:r>
            <a:r>
              <a:rPr lang="en-US" dirty="0" smtClean="0"/>
              <a:t>of minimum </a:t>
            </a:r>
            <a:r>
              <a:rPr lang="en-US" dirty="0"/>
              <a:t>cardinality, as you will learn in the last section of this chapter.</a:t>
            </a:r>
            <a:endParaRPr lang="en-US" dirty="0" smtClean="0">
              <a:latin typeface="Arial" panose="020B0604020202020204" pitchFamily="34" charset="0"/>
            </a:endParaRPr>
          </a:p>
        </p:txBody>
      </p:sp>
    </p:spTree>
    <p:extLst>
      <p:ext uri="{BB962C8B-B14F-4D97-AF65-F5344CB8AC3E}">
        <p14:creationId xmlns:p14="http://schemas.microsoft.com/office/powerpoint/2010/main" val="25461194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Slide Image Placeholder 1"/>
          <p:cNvSpPr>
            <a:spLocks noGrp="1" noRot="1" noChangeAspect="1" noTextEdit="1"/>
          </p:cNvSpPr>
          <p:nvPr>
            <p:ph type="sldImg"/>
          </p:nvPr>
        </p:nvSpPr>
        <p:spPr>
          <a:ln/>
        </p:spPr>
      </p:sp>
      <p:sp>
        <p:nvSpPr>
          <p:cNvPr id="16589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endParaRPr>
          </a:p>
        </p:txBody>
      </p:sp>
      <p:sp>
        <p:nvSpPr>
          <p:cNvPr id="16589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14EA6DA8-4EF8-4F7A-A165-CBBDA521CCF2}" type="slidenum">
              <a:rPr lang="en-US"/>
              <a:pPr eaLnBrk="1" hangingPunct="1"/>
              <a:t>94</a:t>
            </a:fld>
            <a:endParaRPr lang="en-US"/>
          </a:p>
        </p:txBody>
      </p:sp>
    </p:spTree>
    <p:extLst>
      <p:ext uri="{BB962C8B-B14F-4D97-AF65-F5344CB8AC3E}">
        <p14:creationId xmlns:p14="http://schemas.microsoft.com/office/powerpoint/2010/main" val="270442254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Rectangle 2"/>
          <p:cNvSpPr>
            <a:spLocks noGrp="1" noRot="1" noChangeAspect="1" noChangeArrowheads="1" noTextEdit="1"/>
          </p:cNvSpPr>
          <p:nvPr>
            <p:ph type="sldImg"/>
          </p:nvPr>
        </p:nvSpPr>
        <p:spPr>
          <a:xfrm>
            <a:off x="1152525" y="692150"/>
            <a:ext cx="4554538" cy="3416300"/>
          </a:xfrm>
          <a:ln/>
        </p:spPr>
      </p:sp>
      <p:sp>
        <p:nvSpPr>
          <p:cNvPr id="16691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480" tIns="44446" rIns="90480" bIns="44446"/>
          <a:lstStyle/>
          <a:p>
            <a:endParaRPr lang="en-US" smtClean="0">
              <a:latin typeface="Arial" panose="020B0604020202020204" pitchFamily="34" charset="0"/>
            </a:endParaRPr>
          </a:p>
        </p:txBody>
      </p:sp>
    </p:spTree>
    <p:extLst>
      <p:ext uri="{BB962C8B-B14F-4D97-AF65-F5344CB8AC3E}">
        <p14:creationId xmlns:p14="http://schemas.microsoft.com/office/powerpoint/2010/main" val="680642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solidFill>
            <a:srgbClr val="5F978D"/>
          </a:solidFill>
        </p:spPr>
        <p:txBody>
          <a:bodyPr/>
          <a:lstStyle/>
          <a:p>
            <a:r>
              <a:rPr lang="en-US"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Footer Placeholder 3"/>
          <p:cNvSpPr>
            <a:spLocks noGrp="1"/>
          </p:cNvSpPr>
          <p:nvPr>
            <p:ph type="ftr" sz="quarter" idx="10"/>
          </p:nvPr>
        </p:nvSpPr>
        <p:spPr>
          <a:xfrm>
            <a:off x="457200" y="6248400"/>
            <a:ext cx="5486400" cy="476250"/>
          </a:xfrm>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lvl1pPr>
              <a:defRPr dirty="0" smtClean="0">
                <a:solidFill>
                  <a:srgbClr val="7B7ABB"/>
                </a:solidFill>
              </a:defRPr>
            </a:lvl1pPr>
          </a:lstStyle>
          <a:p>
            <a:r>
              <a:rPr lang="en-US" smtClean="0"/>
              <a:t>6-</a:t>
            </a:r>
            <a:fld id="{03EB30B5-5663-4F86-875F-792B0C30CA07}" type="slidenum">
              <a:rPr lang="en-US" smtClean="0"/>
              <a:pPr/>
              <a:t>‹#›</a:t>
            </a:fld>
            <a:endParaRPr lang="en-US" smtClean="0"/>
          </a:p>
          <a:p>
            <a:endParaRPr lang="en-US" dirty="0"/>
          </a:p>
        </p:txBody>
      </p:sp>
    </p:spTree>
    <p:extLst>
      <p:ext uri="{BB962C8B-B14F-4D97-AF65-F5344CB8AC3E}">
        <p14:creationId xmlns:p14="http://schemas.microsoft.com/office/powerpoint/2010/main" val="16509377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lvl1pPr>
          </a:lstStyle>
          <a:p>
            <a:r>
              <a:rPr lang="en-US" smtClean="0"/>
              <a:t>6-</a:t>
            </a:r>
            <a:fld id="{20F95063-7819-4CA2-9C3F-42AFED7C372F}" type="slidenum">
              <a:rPr lang="en-US" smtClean="0"/>
              <a:pPr/>
              <a:t>‹#›</a:t>
            </a:fld>
            <a:endParaRPr lang="en-US" smtClean="0"/>
          </a:p>
          <a:p>
            <a:endParaRPr lang="en-US"/>
          </a:p>
        </p:txBody>
      </p:sp>
    </p:spTree>
    <p:extLst>
      <p:ext uri="{BB962C8B-B14F-4D97-AF65-F5344CB8AC3E}">
        <p14:creationId xmlns:p14="http://schemas.microsoft.com/office/powerpoint/2010/main" val="1010583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lvl1pPr>
          </a:lstStyle>
          <a:p>
            <a:r>
              <a:rPr lang="en-US" smtClean="0"/>
              <a:t>6-</a:t>
            </a:r>
            <a:fld id="{4A0EC5A4-92D7-492A-8C35-F4E15878E2AD}" type="slidenum">
              <a:rPr lang="en-US" smtClean="0"/>
              <a:pPr/>
              <a:t>‹#›</a:t>
            </a:fld>
            <a:endParaRPr lang="en-US" smtClean="0"/>
          </a:p>
          <a:p>
            <a:endParaRPr lang="en-US"/>
          </a:p>
        </p:txBody>
      </p:sp>
    </p:spTree>
    <p:extLst>
      <p:ext uri="{BB962C8B-B14F-4D97-AF65-F5344CB8AC3E}">
        <p14:creationId xmlns:p14="http://schemas.microsoft.com/office/powerpoint/2010/main" val="23567193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solidFill>
            <a:srgbClr val="5F978D"/>
          </a:solidFill>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6-</a:t>
            </a:r>
            <a:fld id="{DB1B2183-3ED5-48DA-93A9-0F6793F71432}" type="slidenum">
              <a:rPr lang="en-US" smtClean="0"/>
              <a:pPr/>
              <a:t>‹#›</a:t>
            </a:fld>
            <a:endParaRPr lang="en-US" smtClean="0"/>
          </a:p>
          <a:p>
            <a:endParaRPr lang="en-US"/>
          </a:p>
        </p:txBody>
      </p:sp>
    </p:spTree>
    <p:extLst>
      <p:ext uri="{BB962C8B-B14F-4D97-AF65-F5344CB8AC3E}">
        <p14:creationId xmlns:p14="http://schemas.microsoft.com/office/powerpoint/2010/main" val="4111051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6-</a:t>
            </a:r>
            <a:fld id="{08EC423A-FB4B-4780-ACD4-743D61FFEEED}" type="slidenum">
              <a:rPr lang="en-US" smtClean="0"/>
              <a:pPr/>
              <a:t>‹#›</a:t>
            </a:fld>
            <a:endParaRPr lang="en-US" smtClean="0"/>
          </a:p>
          <a:p>
            <a:endParaRPr lang="en-US"/>
          </a:p>
        </p:txBody>
      </p:sp>
    </p:spTree>
    <p:extLst>
      <p:ext uri="{BB962C8B-B14F-4D97-AF65-F5344CB8AC3E}">
        <p14:creationId xmlns:p14="http://schemas.microsoft.com/office/powerpoint/2010/main" val="3963563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solidFill>
                  <a:srgbClr val="7B7ABB"/>
                </a:solidFill>
              </a:defRPr>
            </a:lvl1pPr>
          </a:lstStyle>
          <a:p>
            <a:r>
              <a:rPr lang="en-US" smtClean="0"/>
              <a:t>6-</a:t>
            </a:r>
            <a:fld id="{1EDF6A6D-185A-4C0F-ABAA-03AA98A7128C}" type="slidenum">
              <a:rPr lang="en-US" smtClean="0"/>
              <a:pPr/>
              <a:t>‹#›</a:t>
            </a:fld>
            <a:endParaRPr lang="en-US" smtClean="0"/>
          </a:p>
          <a:p>
            <a:endParaRPr lang="en-US"/>
          </a:p>
        </p:txBody>
      </p:sp>
    </p:spTree>
    <p:extLst>
      <p:ext uri="{BB962C8B-B14F-4D97-AF65-F5344CB8AC3E}">
        <p14:creationId xmlns:p14="http://schemas.microsoft.com/office/powerpoint/2010/main" val="2635971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6-</a:t>
            </a:r>
            <a:fld id="{056C5E71-14DD-4B6F-B460-2E9B2991C7FA}" type="slidenum">
              <a:rPr lang="en-US" smtClean="0"/>
              <a:pPr/>
              <a:t>‹#›</a:t>
            </a:fld>
            <a:endParaRPr lang="en-US" smtClean="0"/>
          </a:p>
          <a:p>
            <a:endParaRPr lang="en-US"/>
          </a:p>
        </p:txBody>
      </p:sp>
    </p:spTree>
    <p:extLst>
      <p:ext uri="{BB962C8B-B14F-4D97-AF65-F5344CB8AC3E}">
        <p14:creationId xmlns:p14="http://schemas.microsoft.com/office/powerpoint/2010/main" val="1014485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8" name="Rectangle 6"/>
          <p:cNvSpPr>
            <a:spLocks noGrp="1" noChangeArrowheads="1"/>
          </p:cNvSpPr>
          <p:nvPr>
            <p:ph type="sldNum" sz="quarter" idx="11"/>
          </p:nvPr>
        </p:nvSpPr>
        <p:spPr>
          <a:ln/>
        </p:spPr>
        <p:txBody>
          <a:bodyPr/>
          <a:lstStyle>
            <a:lvl1pPr>
              <a:defRPr/>
            </a:lvl1pPr>
          </a:lstStyle>
          <a:p>
            <a:r>
              <a:rPr lang="en-US" smtClean="0"/>
              <a:t>6-</a:t>
            </a:r>
            <a:fld id="{F66CE81F-6282-4C1F-B749-7E20301E17A2}" type="slidenum">
              <a:rPr lang="en-US" smtClean="0"/>
              <a:pPr/>
              <a:t>‹#›</a:t>
            </a:fld>
            <a:endParaRPr lang="en-US" smtClean="0"/>
          </a:p>
          <a:p>
            <a:endParaRPr lang="en-US"/>
          </a:p>
        </p:txBody>
      </p:sp>
    </p:spTree>
    <p:extLst>
      <p:ext uri="{BB962C8B-B14F-4D97-AF65-F5344CB8AC3E}">
        <p14:creationId xmlns:p14="http://schemas.microsoft.com/office/powerpoint/2010/main" val="3963310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6-</a:t>
            </a:r>
            <a:fld id="{A775D602-7CE2-4B14-876A-B58D67D90F65}" type="slidenum">
              <a:rPr lang="en-US" smtClean="0"/>
              <a:pPr/>
              <a:t>‹#›</a:t>
            </a:fld>
            <a:endParaRPr lang="en-US" smtClean="0"/>
          </a:p>
          <a:p>
            <a:endParaRPr lang="en-US"/>
          </a:p>
        </p:txBody>
      </p:sp>
    </p:spTree>
    <p:extLst>
      <p:ext uri="{BB962C8B-B14F-4D97-AF65-F5344CB8AC3E}">
        <p14:creationId xmlns:p14="http://schemas.microsoft.com/office/powerpoint/2010/main" val="4177081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Rectangle 6"/>
          <p:cNvSpPr>
            <a:spLocks noGrp="1" noChangeArrowheads="1"/>
          </p:cNvSpPr>
          <p:nvPr>
            <p:ph type="sldNum" sz="quarter" idx="11"/>
          </p:nvPr>
        </p:nvSpPr>
        <p:spPr>
          <a:ln/>
        </p:spPr>
        <p:txBody>
          <a:bodyPr/>
          <a:lstStyle>
            <a:lvl1pPr>
              <a:defRPr/>
            </a:lvl1pPr>
          </a:lstStyle>
          <a:p>
            <a:r>
              <a:rPr lang="en-US" smtClean="0"/>
              <a:t>6-</a:t>
            </a:r>
            <a:fld id="{24845344-0B39-4FB8-9377-E7C425EF3504}" type="slidenum">
              <a:rPr lang="en-US" smtClean="0"/>
              <a:pPr/>
              <a:t>‹#›</a:t>
            </a:fld>
            <a:endParaRPr lang="en-US" smtClean="0"/>
          </a:p>
          <a:p>
            <a:endParaRPr lang="en-US"/>
          </a:p>
        </p:txBody>
      </p:sp>
    </p:spTree>
    <p:extLst>
      <p:ext uri="{BB962C8B-B14F-4D97-AF65-F5344CB8AC3E}">
        <p14:creationId xmlns:p14="http://schemas.microsoft.com/office/powerpoint/2010/main" val="25038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Rectangle 6"/>
          <p:cNvSpPr>
            <a:spLocks noGrp="1" noChangeArrowheads="1"/>
          </p:cNvSpPr>
          <p:nvPr>
            <p:ph type="sldNum" sz="quarter" idx="11"/>
          </p:nvPr>
        </p:nvSpPr>
        <p:spPr>
          <a:ln/>
        </p:spPr>
        <p:txBody>
          <a:bodyPr/>
          <a:lstStyle>
            <a:lvl1pPr>
              <a:defRPr/>
            </a:lvl1pPr>
          </a:lstStyle>
          <a:p>
            <a:r>
              <a:rPr lang="en-US" smtClean="0"/>
              <a:t>6-</a:t>
            </a:r>
            <a:fld id="{40CE9C2C-4E39-4178-8571-E0F88623E064}" type="slidenum">
              <a:rPr lang="en-US" smtClean="0"/>
              <a:pPr/>
              <a:t>‹#›</a:t>
            </a:fld>
            <a:endParaRPr lang="en-US" smtClean="0"/>
          </a:p>
          <a:p>
            <a:endParaRPr lang="en-US"/>
          </a:p>
        </p:txBody>
      </p:sp>
    </p:spTree>
    <p:extLst>
      <p:ext uri="{BB962C8B-B14F-4D97-AF65-F5344CB8AC3E}">
        <p14:creationId xmlns:p14="http://schemas.microsoft.com/office/powerpoint/2010/main" val="139086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Rectangle 6"/>
          <p:cNvSpPr>
            <a:spLocks noGrp="1" noChangeArrowheads="1"/>
          </p:cNvSpPr>
          <p:nvPr>
            <p:ph type="sldNum" sz="quarter" idx="11"/>
          </p:nvPr>
        </p:nvSpPr>
        <p:spPr>
          <a:ln/>
        </p:spPr>
        <p:txBody>
          <a:bodyPr/>
          <a:lstStyle>
            <a:lvl1pPr>
              <a:defRPr/>
            </a:lvl1pPr>
          </a:lstStyle>
          <a:p>
            <a:r>
              <a:rPr lang="en-US" smtClean="0"/>
              <a:t>6-</a:t>
            </a:r>
            <a:fld id="{24DA78D2-48D3-435B-87FC-F8507B0DA9E2}" type="slidenum">
              <a:rPr lang="en-US" smtClean="0"/>
              <a:pPr/>
              <a:t>‹#›</a:t>
            </a:fld>
            <a:endParaRPr lang="en-US" smtClean="0"/>
          </a:p>
          <a:p>
            <a:endParaRPr lang="en-US"/>
          </a:p>
        </p:txBody>
      </p:sp>
    </p:spTree>
    <p:extLst>
      <p:ext uri="{BB962C8B-B14F-4D97-AF65-F5344CB8AC3E}">
        <p14:creationId xmlns:p14="http://schemas.microsoft.com/office/powerpoint/2010/main" val="3896308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solidFill>
            <a:srgbClr val="5F978D"/>
          </a:solid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Rectangle 5"/>
          <p:cNvSpPr>
            <a:spLocks noGrp="1" noChangeArrowheads="1"/>
          </p:cNvSpPr>
          <p:nvPr>
            <p:ph type="ftr" sz="quarter" idx="3"/>
          </p:nvPr>
        </p:nvSpPr>
        <p:spPr bwMode="auto">
          <a:xfrm>
            <a:off x="457200" y="6248400"/>
            <a:ext cx="5410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solidFill>
                  <a:srgbClr val="0099CC"/>
                </a:solidFill>
                <a:latin typeface="Arial" charset="0"/>
                <a:cs typeface="+mn-cs"/>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rgbClr val="7B7ABB"/>
                </a:solidFill>
                <a:latin typeface="Arial" panose="020B0604020202020204" pitchFamily="34" charset="0"/>
                <a:cs typeface="+mn-cs"/>
              </a:defRPr>
            </a:lvl1pPr>
          </a:lstStyle>
          <a:p>
            <a:r>
              <a:rPr lang="en-US" smtClean="0"/>
              <a:t>6-</a:t>
            </a:r>
            <a:fld id="{CB955DE7-D408-476B-889E-B0F779A9B0CC}" type="slidenum">
              <a:rPr lang="en-US" smtClean="0"/>
              <a:pPr/>
              <a:t>‹#›</a:t>
            </a:fld>
            <a:endParaRPr lang="en-US" smtClean="0"/>
          </a:p>
          <a:p>
            <a:endParaRPr lang="en-US" dirty="0"/>
          </a:p>
        </p:txBody>
      </p:sp>
    </p:spTree>
    <p:extLst>
      <p:ext uri="{BB962C8B-B14F-4D97-AF65-F5344CB8AC3E}">
        <p14:creationId xmlns:p14="http://schemas.microsoft.com/office/powerpoint/2010/main" val="234816097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Lst>
  <p:timing>
    <p:tnLst>
      <p:par>
        <p:cTn id="1" dur="indefinite" restart="never" nodeType="tmRoot"/>
      </p:par>
    </p:tnLst>
  </p:timing>
  <p:hf hdr="0" dt="0"/>
  <p:txStyles>
    <p:titleStyle>
      <a:lvl1pPr algn="ctr" rtl="0" eaLnBrk="1" fontAlgn="base" hangingPunct="1">
        <a:spcBef>
          <a:spcPct val="0"/>
        </a:spcBef>
        <a:spcAft>
          <a:spcPct val="0"/>
        </a:spcAft>
        <a:defRPr sz="4400">
          <a:solidFill>
            <a:schemeClr val="bg1"/>
          </a:solidFill>
          <a:latin typeface="+mj-lt"/>
          <a:ea typeface="+mj-ea"/>
          <a:cs typeface="+mj-cs"/>
        </a:defRPr>
      </a:lvl1pPr>
      <a:lvl2pPr algn="ctr" rtl="0" eaLnBrk="1" fontAlgn="base" hangingPunct="1">
        <a:spcBef>
          <a:spcPct val="0"/>
        </a:spcBef>
        <a:spcAft>
          <a:spcPct val="0"/>
        </a:spcAft>
        <a:defRPr sz="4400">
          <a:solidFill>
            <a:schemeClr val="bg1"/>
          </a:solidFill>
          <a:latin typeface="Arial" charset="0"/>
        </a:defRPr>
      </a:lvl2pPr>
      <a:lvl3pPr algn="ctr" rtl="0" eaLnBrk="1" fontAlgn="base" hangingPunct="1">
        <a:spcBef>
          <a:spcPct val="0"/>
        </a:spcBef>
        <a:spcAft>
          <a:spcPct val="0"/>
        </a:spcAft>
        <a:defRPr sz="4400">
          <a:solidFill>
            <a:schemeClr val="bg1"/>
          </a:solidFill>
          <a:latin typeface="Arial" charset="0"/>
        </a:defRPr>
      </a:lvl3pPr>
      <a:lvl4pPr algn="ctr" rtl="0" eaLnBrk="1" fontAlgn="base" hangingPunct="1">
        <a:spcBef>
          <a:spcPct val="0"/>
        </a:spcBef>
        <a:spcAft>
          <a:spcPct val="0"/>
        </a:spcAft>
        <a:defRPr sz="4400">
          <a:solidFill>
            <a:schemeClr val="bg1"/>
          </a:solidFill>
          <a:latin typeface="Arial" charset="0"/>
        </a:defRPr>
      </a:lvl4pPr>
      <a:lvl5pPr algn="ctr" rtl="0" eaLnBrk="1" fontAlgn="base" hangingPunct="1">
        <a:spcBef>
          <a:spcPct val="0"/>
        </a:spcBef>
        <a:spcAft>
          <a:spcPct val="0"/>
        </a:spcAft>
        <a:defRPr sz="4400">
          <a:solidFill>
            <a:schemeClr val="bg1"/>
          </a:solidFill>
          <a:latin typeface="Arial" charset="0"/>
        </a:defRPr>
      </a:lvl5pPr>
      <a:lvl6pPr marL="457200" algn="ctr" rtl="0" eaLnBrk="1" fontAlgn="base" hangingPunct="1">
        <a:spcBef>
          <a:spcPct val="0"/>
        </a:spcBef>
        <a:spcAft>
          <a:spcPct val="0"/>
        </a:spcAft>
        <a:defRPr sz="4400">
          <a:solidFill>
            <a:schemeClr val="bg1"/>
          </a:solidFill>
          <a:latin typeface="Arial" charset="0"/>
        </a:defRPr>
      </a:lvl6pPr>
      <a:lvl7pPr marL="914400" algn="ctr" rtl="0" eaLnBrk="1" fontAlgn="base" hangingPunct="1">
        <a:spcBef>
          <a:spcPct val="0"/>
        </a:spcBef>
        <a:spcAft>
          <a:spcPct val="0"/>
        </a:spcAft>
        <a:defRPr sz="4400">
          <a:solidFill>
            <a:schemeClr val="bg1"/>
          </a:solidFill>
          <a:latin typeface="Arial" charset="0"/>
        </a:defRPr>
      </a:lvl7pPr>
      <a:lvl8pPr marL="1371600" algn="ctr" rtl="0" eaLnBrk="1" fontAlgn="base" hangingPunct="1">
        <a:spcBef>
          <a:spcPct val="0"/>
        </a:spcBef>
        <a:spcAft>
          <a:spcPct val="0"/>
        </a:spcAft>
        <a:defRPr sz="4400">
          <a:solidFill>
            <a:schemeClr val="bg1"/>
          </a:solidFill>
          <a:latin typeface="Arial" charset="0"/>
        </a:defRPr>
      </a:lvl8pPr>
      <a:lvl9pPr marL="1828800" algn="ctr" rtl="0" eaLnBrk="1" fontAlgn="base" hangingPunct="1">
        <a:spcBef>
          <a:spcPct val="0"/>
        </a:spcBef>
        <a:spcAft>
          <a:spcPct val="0"/>
        </a:spcAft>
        <a:defRPr sz="4400">
          <a:solidFill>
            <a:schemeClr val="bg1"/>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6.xml"/><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78.xml"/><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8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71.jpeg"/><Relationship Id="rId2" Type="http://schemas.openxmlformats.org/officeDocument/2006/relationships/notesSlide" Target="../notesSlides/notesSlide91.xml"/><Relationship Id="rId1" Type="http://schemas.openxmlformats.org/officeDocument/2006/relationships/slideLayout" Target="../slideLayouts/slideLayout2.xml"/><Relationship Id="rId4" Type="http://schemas.openxmlformats.org/officeDocument/2006/relationships/image" Target="cid:3287383400_217756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1" y="2362200"/>
            <a:ext cx="3352800" cy="3800745"/>
          </a:xfrm>
          <a:prstGeom prst="rect">
            <a:avLst/>
          </a:prstGeom>
        </p:spPr>
      </p:pic>
      <p:sp>
        <p:nvSpPr>
          <p:cNvPr id="15363" name="Rectangle 2"/>
          <p:cNvSpPr>
            <a:spLocks noGrp="1" noChangeArrowheads="1"/>
          </p:cNvSpPr>
          <p:nvPr>
            <p:ph type="ctrTitle"/>
          </p:nvPr>
        </p:nvSpPr>
        <p:spPr>
          <a:xfrm>
            <a:off x="0" y="0"/>
            <a:ext cx="9144000" cy="2362200"/>
          </a:xfrm>
          <a:solidFill>
            <a:srgbClr val="5F978D"/>
          </a:solidFill>
        </p:spPr>
        <p:txBody>
          <a:bodyPr/>
          <a:lstStyle/>
          <a:p>
            <a:pPr eaLnBrk="1" hangingPunct="1">
              <a:spcBef>
                <a:spcPct val="20000"/>
              </a:spcBef>
              <a:defRPr/>
            </a:pPr>
            <a:r>
              <a:rPr lang="en-US" sz="4000" dirty="0" smtClean="0"/>
              <a:t/>
            </a:r>
            <a:br>
              <a:rPr lang="en-US" sz="4000" dirty="0" smtClean="0"/>
            </a:br>
            <a:r>
              <a:rPr lang="en-US" sz="4000" dirty="0" smtClean="0">
                <a:latin typeface="Calibri" pitchFamily="34" charset="0"/>
                <a:cs typeface="Calibri" pitchFamily="34" charset="0"/>
              </a:rPr>
              <a:t>David M. Kroenke and David J. Auer</a:t>
            </a:r>
            <a:br>
              <a:rPr lang="en-US" sz="4000" dirty="0" smtClean="0">
                <a:latin typeface="Calibri" pitchFamily="34" charset="0"/>
                <a:cs typeface="Calibri" pitchFamily="34" charset="0"/>
              </a:rPr>
            </a:br>
            <a:r>
              <a:rPr lang="en-US" sz="4000" dirty="0" smtClean="0">
                <a:latin typeface="Calibri" pitchFamily="34" charset="0"/>
                <a:cs typeface="Calibri" pitchFamily="34" charset="0"/>
              </a:rPr>
              <a:t>Database Processing:</a:t>
            </a:r>
            <a:br>
              <a:rPr lang="en-US" sz="4000" dirty="0" smtClean="0">
                <a:latin typeface="Calibri" pitchFamily="34" charset="0"/>
                <a:cs typeface="Calibri" pitchFamily="34" charset="0"/>
              </a:rPr>
            </a:br>
            <a:r>
              <a:rPr lang="en-US" sz="3200" dirty="0" smtClean="0">
                <a:solidFill>
                  <a:schemeClr val="bg1">
                    <a:lumMod val="85000"/>
                  </a:schemeClr>
                </a:solidFill>
                <a:latin typeface="Calibri" pitchFamily="34" charset="0"/>
                <a:cs typeface="Calibri" pitchFamily="34" charset="0"/>
              </a:rPr>
              <a:t>Fundamentals, Design, and Implementation</a:t>
            </a:r>
            <a:r>
              <a:rPr lang="en-US" sz="4000" dirty="0" smtClean="0">
                <a:solidFill>
                  <a:srgbClr val="B3B3B3"/>
                </a:solidFill>
                <a:latin typeface="Calibri" pitchFamily="34" charset="0"/>
                <a:cs typeface="Calibri" pitchFamily="34" charset="0"/>
              </a:rPr>
              <a:t/>
            </a:r>
            <a:br>
              <a:rPr lang="en-US" sz="4000" dirty="0" smtClean="0">
                <a:solidFill>
                  <a:srgbClr val="B3B3B3"/>
                </a:solidFill>
                <a:latin typeface="Calibri" pitchFamily="34" charset="0"/>
                <a:cs typeface="Calibri" pitchFamily="34" charset="0"/>
              </a:rPr>
            </a:br>
            <a:endParaRPr lang="en-US" sz="4000" dirty="0" smtClean="0">
              <a:latin typeface="Calibri" pitchFamily="34" charset="0"/>
              <a:cs typeface="Calibri" pitchFamily="34" charset="0"/>
            </a:endParaRPr>
          </a:p>
        </p:txBody>
      </p:sp>
      <p:sp>
        <p:nvSpPr>
          <p:cNvPr id="15362" name="Rectangle 5"/>
          <p:cNvSpPr>
            <a:spLocks noChangeArrowheads="1"/>
          </p:cNvSpPr>
          <p:nvPr/>
        </p:nvSpPr>
        <p:spPr bwMode="auto">
          <a:xfrm>
            <a:off x="3352800" y="2362200"/>
            <a:ext cx="5791200" cy="3810000"/>
          </a:xfrm>
          <a:prstGeom prst="rect">
            <a:avLst/>
          </a:prstGeom>
          <a:noFill/>
          <a:ln w="9525">
            <a:noFill/>
            <a:miter lim="800000"/>
            <a:headEnd/>
            <a:tailEnd/>
          </a:ln>
        </p:spPr>
        <p:txBody>
          <a:bodyPr/>
          <a:lstStyle/>
          <a:p>
            <a:pPr algn="ctr">
              <a:spcBef>
                <a:spcPct val="20000"/>
              </a:spcBef>
            </a:pPr>
            <a:endParaRPr lang="en-US" sz="1000" b="1" dirty="0">
              <a:solidFill>
                <a:srgbClr val="3399FF"/>
              </a:solidFill>
            </a:endParaRPr>
          </a:p>
          <a:p>
            <a:pPr algn="ctr">
              <a:spcBef>
                <a:spcPct val="20000"/>
              </a:spcBef>
            </a:pPr>
            <a:r>
              <a:rPr lang="en-US" sz="3600" b="1" dirty="0">
                <a:solidFill>
                  <a:srgbClr val="D57A15"/>
                </a:solidFill>
                <a:latin typeface="Calibri" pitchFamily="34" charset="0"/>
                <a:cs typeface="Calibri" pitchFamily="34" charset="0"/>
              </a:rPr>
              <a:t>Chapter </a:t>
            </a:r>
            <a:r>
              <a:rPr lang="en-US" sz="3600" b="1" dirty="0" smtClean="0">
                <a:solidFill>
                  <a:srgbClr val="D57A15"/>
                </a:solidFill>
                <a:latin typeface="Calibri" pitchFamily="34" charset="0"/>
                <a:cs typeface="Calibri" pitchFamily="34" charset="0"/>
              </a:rPr>
              <a:t>Six</a:t>
            </a:r>
            <a:r>
              <a:rPr lang="en-US" sz="3600" b="1" dirty="0" smtClean="0">
                <a:solidFill>
                  <a:srgbClr val="D57A15"/>
                </a:solidFill>
                <a:latin typeface="Calibri" pitchFamily="34" charset="0"/>
                <a:cs typeface="Calibri" pitchFamily="34" charset="0"/>
              </a:rPr>
              <a:t>:</a:t>
            </a:r>
            <a:endParaRPr lang="en-US" sz="3600" b="1" dirty="0">
              <a:solidFill>
                <a:srgbClr val="D57A15"/>
              </a:solidFill>
              <a:latin typeface="Calibri" pitchFamily="34" charset="0"/>
              <a:cs typeface="Calibri" pitchFamily="34" charset="0"/>
            </a:endParaRPr>
          </a:p>
          <a:p>
            <a:pPr algn="ctr">
              <a:spcBef>
                <a:spcPct val="20000"/>
              </a:spcBef>
            </a:pPr>
            <a:r>
              <a:rPr lang="en-US" sz="4000" b="1" dirty="0" smtClean="0">
                <a:solidFill>
                  <a:srgbClr val="5F978D"/>
                </a:solidFill>
                <a:latin typeface="Calibri" pitchFamily="34" charset="0"/>
                <a:cs typeface="Calibri" pitchFamily="34" charset="0"/>
              </a:rPr>
              <a:t>Transforming Data Models into</a:t>
            </a:r>
            <a:br>
              <a:rPr lang="en-US" sz="4000" b="1" dirty="0" smtClean="0">
                <a:solidFill>
                  <a:srgbClr val="5F978D"/>
                </a:solidFill>
                <a:latin typeface="Calibri" pitchFamily="34" charset="0"/>
                <a:cs typeface="Calibri" pitchFamily="34" charset="0"/>
              </a:rPr>
            </a:br>
            <a:r>
              <a:rPr lang="en-US" sz="4000" b="1" dirty="0" smtClean="0">
                <a:solidFill>
                  <a:srgbClr val="5F978D"/>
                </a:solidFill>
                <a:latin typeface="Calibri" pitchFamily="34" charset="0"/>
                <a:cs typeface="Calibri" pitchFamily="34" charset="0"/>
              </a:rPr>
              <a:t>Database Designs</a:t>
            </a:r>
            <a:endParaRPr lang="en-US" sz="4000" b="1" dirty="0"/>
          </a:p>
        </p:txBody>
      </p:sp>
      <p:sp>
        <p:nvSpPr>
          <p:cNvPr id="2055" name="Rectangle 7"/>
          <p:cNvSpPr>
            <a:spLocks noChangeArrowheads="1"/>
          </p:cNvSpPr>
          <p:nvPr/>
        </p:nvSpPr>
        <p:spPr bwMode="auto">
          <a:xfrm>
            <a:off x="457200" y="1524000"/>
            <a:ext cx="8001000" cy="1600200"/>
          </a:xfrm>
          <a:prstGeom prst="rect">
            <a:avLst/>
          </a:prstGeom>
          <a:noFill/>
          <a:ln w="9525">
            <a:noFill/>
            <a:miter lim="800000"/>
            <a:headEnd/>
            <a:tailEnd/>
          </a:ln>
          <a:effectLst/>
        </p:spPr>
        <p:txBody>
          <a:bodyPr/>
          <a:lstStyle/>
          <a:p>
            <a:pPr>
              <a:spcBef>
                <a:spcPct val="20000"/>
              </a:spcBef>
              <a:defRPr/>
            </a:pPr>
            <a:endParaRPr lang="en-US" sz="3200" dirty="0">
              <a:solidFill>
                <a:schemeClr val="bg2">
                  <a:lumMod val="60000"/>
                  <a:lumOff val="40000"/>
                </a:schemeClr>
              </a:solidFill>
              <a:cs typeface="+mn-cs"/>
            </a:endParaRPr>
          </a:p>
        </p:txBody>
      </p:sp>
      <p:cxnSp>
        <p:nvCxnSpPr>
          <p:cNvPr id="10" name="Straight Connector 9"/>
          <p:cNvCxnSpPr/>
          <p:nvPr/>
        </p:nvCxnSpPr>
        <p:spPr>
          <a:xfrm>
            <a:off x="0" y="23622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09233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2305331" y="2638771"/>
            <a:ext cx="4504762" cy="2771429"/>
          </a:xfrm>
          <a:prstGeom prst="rect">
            <a:avLst/>
          </a:prstGeom>
        </p:spPr>
      </p:pic>
      <p:sp>
        <p:nvSpPr>
          <p:cNvPr id="7170" name="Rectangle 2"/>
          <p:cNvSpPr>
            <a:spLocks noGrp="1" noChangeArrowheads="1"/>
          </p:cNvSpPr>
          <p:nvPr>
            <p:ph type="title"/>
          </p:nvPr>
        </p:nvSpPr>
        <p:spPr/>
        <p:txBody>
          <a:bodyPr/>
          <a:lstStyle/>
          <a:p>
            <a:pPr eaLnBrk="1" hangingPunct="1"/>
            <a:r>
              <a:rPr lang="en-US" smtClean="0"/>
              <a:t>Create a Table for Each Entity</a:t>
            </a:r>
          </a:p>
        </p:txBody>
      </p:sp>
      <p:sp>
        <p:nvSpPr>
          <p:cNvPr id="12" name="Line Callout 1 11"/>
          <p:cNvSpPr/>
          <p:nvPr/>
        </p:nvSpPr>
        <p:spPr>
          <a:xfrm>
            <a:off x="7162800" y="2209800"/>
            <a:ext cx="1524000" cy="914400"/>
          </a:xfrm>
          <a:prstGeom prst="borderCallout1">
            <a:avLst>
              <a:gd name="adj1" fmla="val 28234"/>
              <a:gd name="adj2" fmla="val -1939"/>
              <a:gd name="adj3" fmla="val 84799"/>
              <a:gd name="adj4" fmla="val -145242"/>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Primary key is designated by the key symbol</a:t>
            </a:r>
            <a:endParaRPr lang="en-US" sz="1400" b="1" dirty="0">
              <a:solidFill>
                <a:srgbClr val="0066FF"/>
              </a:solidFill>
            </a:endParaRPr>
          </a:p>
        </p:txBody>
      </p:sp>
      <p:sp>
        <p:nvSpPr>
          <p:cNvPr id="13" name="Line Callout 1 12"/>
          <p:cNvSpPr/>
          <p:nvPr/>
        </p:nvSpPr>
        <p:spPr>
          <a:xfrm>
            <a:off x="7162800" y="4495800"/>
            <a:ext cx="1524000" cy="838200"/>
          </a:xfrm>
          <a:prstGeom prst="borderCallout1">
            <a:avLst>
              <a:gd name="adj1" fmla="val 52005"/>
              <a:gd name="adj2" fmla="val -2431"/>
              <a:gd name="adj3" fmla="val 9019"/>
              <a:gd name="adj4" fmla="val -22783"/>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Note </a:t>
            </a:r>
            <a:r>
              <a:rPr lang="en-US" sz="1400" dirty="0" err="1">
                <a:solidFill>
                  <a:schemeClr val="tx1"/>
                </a:solidFill>
              </a:rPr>
              <a:t>shadowless</a:t>
            </a:r>
            <a:r>
              <a:rPr lang="en-US" sz="1400" dirty="0">
                <a:solidFill>
                  <a:schemeClr val="tx1"/>
                </a:solidFill>
              </a:rPr>
              <a:t> table</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 name="Picture 3"/>
          <p:cNvPicPr>
            <a:picLocks noChangeAspect="1"/>
          </p:cNvPicPr>
          <p:nvPr/>
        </p:nvPicPr>
        <p:blipFill>
          <a:blip r:embed="rId4"/>
          <a:stretch>
            <a:fillRect/>
          </a:stretch>
        </p:blipFill>
        <p:spPr>
          <a:xfrm>
            <a:off x="457200" y="1622515"/>
            <a:ext cx="7543800" cy="502250"/>
          </a:xfrm>
          <a:prstGeom prst="rect">
            <a:avLst/>
          </a:prstGeom>
        </p:spPr>
      </p:pic>
      <p:sp>
        <p:nvSpPr>
          <p:cNvPr id="2" name="Slide Number Placeholder 1"/>
          <p:cNvSpPr>
            <a:spLocks noGrp="1"/>
          </p:cNvSpPr>
          <p:nvPr>
            <p:ph type="sldNum" sz="quarter" idx="11"/>
          </p:nvPr>
        </p:nvSpPr>
        <p:spPr/>
        <p:txBody>
          <a:bodyPr/>
          <a:lstStyle/>
          <a:p>
            <a:r>
              <a:rPr lang="en-US" smtClean="0"/>
              <a:t>6-</a:t>
            </a:r>
            <a:fld id="{DB1B2183-3ED5-48DA-93A9-0F6793F71432}" type="slidenum">
              <a:rPr lang="en-US" smtClean="0"/>
              <a:pPr/>
              <a:t>10</a:t>
            </a:fld>
            <a:endParaRPr lang="en-US" smtClean="0"/>
          </a:p>
          <a:p>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en-US" smtClean="0"/>
              <a:t>Select the Primary Key</a:t>
            </a:r>
          </a:p>
        </p:txBody>
      </p:sp>
      <p:sp>
        <p:nvSpPr>
          <p:cNvPr id="8195" name="Rectangle 3"/>
          <p:cNvSpPr>
            <a:spLocks noGrp="1" noChangeArrowheads="1"/>
          </p:cNvSpPr>
          <p:nvPr>
            <p:ph type="body" sz="half" idx="1"/>
          </p:nvPr>
        </p:nvSpPr>
        <p:spPr>
          <a:xfrm>
            <a:off x="457200" y="1828800"/>
            <a:ext cx="4038600" cy="4297363"/>
          </a:xfrm>
        </p:spPr>
        <p:txBody>
          <a:bodyPr/>
          <a:lstStyle/>
          <a:p>
            <a:pPr eaLnBrk="1" hangingPunct="1"/>
            <a:r>
              <a:rPr lang="en-US" sz="2800" dirty="0" smtClean="0"/>
              <a:t>The </a:t>
            </a:r>
            <a:r>
              <a:rPr lang="en-US" sz="2800" b="1" dirty="0" smtClean="0">
                <a:solidFill>
                  <a:srgbClr val="0099CC"/>
                </a:solidFill>
              </a:rPr>
              <a:t>ideal primary key </a:t>
            </a:r>
            <a:r>
              <a:rPr lang="en-US" sz="2800" dirty="0" smtClean="0"/>
              <a:t>is short, numeric, and fixed.</a:t>
            </a:r>
          </a:p>
          <a:p>
            <a:pPr eaLnBrk="1" hangingPunct="1"/>
            <a:r>
              <a:rPr lang="en-US" sz="2800" b="1" dirty="0" smtClean="0">
                <a:solidFill>
                  <a:srgbClr val="0099CC"/>
                </a:solidFill>
              </a:rPr>
              <a:t>Surrogate keys </a:t>
            </a:r>
            <a:r>
              <a:rPr lang="en-US" sz="2800" dirty="0" smtClean="0"/>
              <a:t>meet the ideal, but have no meaning to users.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5715000" y="1981199"/>
            <a:ext cx="2362200" cy="2597351"/>
          </a:xfrm>
          <a:prstGeom prst="rect">
            <a:avLst/>
          </a:prstGeom>
        </p:spPr>
      </p:pic>
      <p:sp>
        <p:nvSpPr>
          <p:cNvPr id="4" name="Slide Number Placeholder 3"/>
          <p:cNvSpPr>
            <a:spLocks noGrp="1"/>
          </p:cNvSpPr>
          <p:nvPr>
            <p:ph type="sldNum" sz="quarter" idx="11"/>
          </p:nvPr>
        </p:nvSpPr>
        <p:spPr/>
        <p:txBody>
          <a:bodyPr/>
          <a:lstStyle/>
          <a:p>
            <a:r>
              <a:rPr lang="en-US" smtClean="0"/>
              <a:t>6-</a:t>
            </a:r>
            <a:fld id="{DB1B2183-3ED5-48DA-93A9-0F6793F71432}" type="slidenum">
              <a:rPr lang="en-US" smtClean="0"/>
              <a:pPr/>
              <a:t>11</a:t>
            </a:fld>
            <a:endParaRPr lang="en-US" smtClean="0"/>
          </a:p>
          <a:p>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en-US" sz="4000" smtClean="0"/>
              <a:t>Specify Candidate (Alternate) Keys</a:t>
            </a:r>
          </a:p>
        </p:txBody>
      </p:sp>
      <p:sp>
        <p:nvSpPr>
          <p:cNvPr id="9219" name="Rectangle 3"/>
          <p:cNvSpPr>
            <a:spLocks noGrp="1" noChangeArrowheads="1"/>
          </p:cNvSpPr>
          <p:nvPr>
            <p:ph idx="1"/>
          </p:nvPr>
        </p:nvSpPr>
        <p:spPr/>
        <p:txBody>
          <a:bodyPr/>
          <a:lstStyle/>
          <a:p>
            <a:pPr eaLnBrk="1" hangingPunct="1"/>
            <a:r>
              <a:rPr lang="en-US" smtClean="0"/>
              <a:t>The terms </a:t>
            </a:r>
            <a:r>
              <a:rPr lang="en-US" b="1" smtClean="0">
                <a:solidFill>
                  <a:srgbClr val="0099CC"/>
                </a:solidFill>
              </a:rPr>
              <a:t>candidate</a:t>
            </a:r>
            <a:r>
              <a:rPr lang="en-US" b="1" smtClean="0">
                <a:solidFill>
                  <a:srgbClr val="0066FF"/>
                </a:solidFill>
              </a:rPr>
              <a:t> </a:t>
            </a:r>
            <a:r>
              <a:rPr lang="en-US" b="1" smtClean="0">
                <a:solidFill>
                  <a:srgbClr val="0099CC"/>
                </a:solidFill>
              </a:rPr>
              <a:t>key</a:t>
            </a:r>
            <a:r>
              <a:rPr lang="en-US" smtClean="0"/>
              <a:t> and </a:t>
            </a:r>
            <a:r>
              <a:rPr lang="en-US" b="1" smtClean="0">
                <a:solidFill>
                  <a:srgbClr val="0099CC"/>
                </a:solidFill>
              </a:rPr>
              <a:t>alternate</a:t>
            </a:r>
            <a:r>
              <a:rPr lang="en-US" b="1" smtClean="0">
                <a:solidFill>
                  <a:srgbClr val="0066FF"/>
                </a:solidFill>
              </a:rPr>
              <a:t> </a:t>
            </a:r>
            <a:r>
              <a:rPr lang="en-US" b="1" smtClean="0">
                <a:solidFill>
                  <a:srgbClr val="0099CC"/>
                </a:solidFill>
              </a:rPr>
              <a:t>key</a:t>
            </a:r>
            <a:r>
              <a:rPr lang="en-US" smtClean="0"/>
              <a:t> are synonymous.</a:t>
            </a:r>
          </a:p>
          <a:p>
            <a:pPr eaLnBrk="1" hangingPunct="1">
              <a:buClr>
                <a:schemeClr val="tx1"/>
              </a:buClr>
            </a:pPr>
            <a:r>
              <a:rPr lang="en-US" b="1" smtClean="0">
                <a:solidFill>
                  <a:srgbClr val="0099CC"/>
                </a:solidFill>
              </a:rPr>
              <a:t>Candidate keys</a:t>
            </a:r>
            <a:r>
              <a:rPr lang="en-US" smtClean="0">
                <a:solidFill>
                  <a:srgbClr val="0099CC"/>
                </a:solidFill>
              </a:rPr>
              <a:t> </a:t>
            </a:r>
            <a:r>
              <a:rPr lang="en-US" smtClean="0"/>
              <a:t>are alternate identifiers of unique rows in a table.</a:t>
            </a:r>
          </a:p>
          <a:p>
            <a:pPr eaLnBrk="1" hangingPunct="1"/>
            <a:r>
              <a:rPr lang="en-US" smtClean="0"/>
              <a:t>Will use </a:t>
            </a:r>
            <a:r>
              <a:rPr lang="en-US" b="1" smtClean="0">
                <a:solidFill>
                  <a:srgbClr val="0099CC"/>
                </a:solidFill>
              </a:rPr>
              <a:t>AK</a:t>
            </a:r>
            <a:r>
              <a:rPr lang="en-US" b="1" i="1" smtClean="0">
                <a:solidFill>
                  <a:srgbClr val="0099CC"/>
                </a:solidFill>
              </a:rPr>
              <a:t>n.m</a:t>
            </a:r>
            <a:r>
              <a:rPr lang="en-US" smtClean="0"/>
              <a:t> notation, where </a:t>
            </a:r>
            <a:r>
              <a:rPr lang="en-US" b="1" i="1" smtClean="0">
                <a:solidFill>
                  <a:srgbClr val="0099CC"/>
                </a:solidFill>
              </a:rPr>
              <a:t>n</a:t>
            </a:r>
            <a:r>
              <a:rPr lang="en-US" smtClean="0"/>
              <a:t> is the number of the alternate key, and </a:t>
            </a:r>
            <a:r>
              <a:rPr lang="en-US" b="1" i="1" smtClean="0">
                <a:solidFill>
                  <a:srgbClr val="0099CC"/>
                </a:solidFill>
              </a:rPr>
              <a:t>m</a:t>
            </a:r>
            <a:r>
              <a:rPr lang="en-US" smtClean="0"/>
              <a:t> is the column number in that alternate key.</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12</a:t>
            </a:fld>
            <a:endParaRPr lang="en-US" smtClean="0"/>
          </a:p>
          <a:p>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28800" y="1905000"/>
            <a:ext cx="5486400" cy="2760239"/>
          </a:xfrm>
          <a:prstGeom prst="rect">
            <a:avLst/>
          </a:prstGeom>
        </p:spPr>
      </p:pic>
      <p:sp>
        <p:nvSpPr>
          <p:cNvPr id="10242" name="Rectangle 2"/>
          <p:cNvSpPr>
            <a:spLocks noGrp="1" noChangeArrowheads="1"/>
          </p:cNvSpPr>
          <p:nvPr>
            <p:ph type="title"/>
          </p:nvPr>
        </p:nvSpPr>
        <p:spPr/>
        <p:txBody>
          <a:bodyPr/>
          <a:lstStyle/>
          <a:p>
            <a:pPr eaLnBrk="1" hangingPunct="1"/>
            <a:r>
              <a:rPr lang="en-US" sz="4000" smtClean="0"/>
              <a:t>Specify Candidate (Alternate) Keys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13</a:t>
            </a:fld>
            <a:endParaRPr lang="en-US" smtClean="0"/>
          </a:p>
          <a:p>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sz="4000" smtClean="0"/>
              <a:t>Specify Column Properties:</a:t>
            </a:r>
            <a:br>
              <a:rPr lang="en-US" sz="4000" smtClean="0"/>
            </a:br>
            <a:r>
              <a:rPr lang="en-US" sz="4000" smtClean="0"/>
              <a:t>Null Status</a:t>
            </a:r>
          </a:p>
        </p:txBody>
      </p:sp>
      <p:sp>
        <p:nvSpPr>
          <p:cNvPr id="11267" name="Rectangle 3"/>
          <p:cNvSpPr>
            <a:spLocks noGrp="1" noChangeArrowheads="1"/>
          </p:cNvSpPr>
          <p:nvPr>
            <p:ph type="body" sz="half" idx="1"/>
          </p:nvPr>
        </p:nvSpPr>
        <p:spPr>
          <a:xfrm>
            <a:off x="457200" y="1752600"/>
            <a:ext cx="4038600" cy="4373563"/>
          </a:xfrm>
        </p:spPr>
        <p:txBody>
          <a:bodyPr/>
          <a:lstStyle/>
          <a:p>
            <a:pPr eaLnBrk="1" hangingPunct="1">
              <a:buClr>
                <a:schemeClr val="tx1"/>
              </a:buClr>
            </a:pPr>
            <a:r>
              <a:rPr lang="en-US" sz="2800" b="1" smtClean="0">
                <a:solidFill>
                  <a:srgbClr val="0099CC"/>
                </a:solidFill>
              </a:rPr>
              <a:t>Null status</a:t>
            </a:r>
            <a:r>
              <a:rPr lang="en-US" sz="2800" smtClean="0">
                <a:solidFill>
                  <a:srgbClr val="0099CC"/>
                </a:solidFill>
              </a:rPr>
              <a:t> </a:t>
            </a:r>
            <a:r>
              <a:rPr lang="en-US" sz="2800" smtClean="0"/>
              <a:t>indicates whether or not the value of the column can be NULL.</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5000830" y="1905000"/>
            <a:ext cx="3276190" cy="2314286"/>
          </a:xfrm>
          <a:prstGeom prst="rect">
            <a:avLst/>
          </a:prstGeom>
        </p:spPr>
      </p:pic>
      <p:sp>
        <p:nvSpPr>
          <p:cNvPr id="4" name="Slide Number Placeholder 3"/>
          <p:cNvSpPr>
            <a:spLocks noGrp="1"/>
          </p:cNvSpPr>
          <p:nvPr>
            <p:ph type="sldNum" sz="quarter" idx="11"/>
          </p:nvPr>
        </p:nvSpPr>
        <p:spPr/>
        <p:txBody>
          <a:bodyPr/>
          <a:lstStyle/>
          <a:p>
            <a:r>
              <a:rPr lang="en-US" smtClean="0"/>
              <a:t>6-</a:t>
            </a:r>
            <a:fld id="{DB1B2183-3ED5-48DA-93A9-0F6793F71432}" type="slidenum">
              <a:rPr lang="en-US" smtClean="0"/>
              <a:pPr/>
              <a:t>14</a:t>
            </a:fld>
            <a:endParaRPr lang="en-US" smtClean="0"/>
          </a:p>
          <a:p>
            <a:endParaRPr 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r>
              <a:rPr lang="en-US" sz="4000" smtClean="0"/>
              <a:t>Specify Column Properties:</a:t>
            </a:r>
            <a:br>
              <a:rPr lang="en-US" sz="4000" smtClean="0"/>
            </a:br>
            <a:r>
              <a:rPr lang="en-US" sz="4000" smtClean="0"/>
              <a:t>Data Type</a:t>
            </a:r>
          </a:p>
        </p:txBody>
      </p:sp>
      <p:sp>
        <p:nvSpPr>
          <p:cNvPr id="12291" name="Rectangle 3"/>
          <p:cNvSpPr>
            <a:spLocks noGrp="1" noChangeArrowheads="1"/>
          </p:cNvSpPr>
          <p:nvPr>
            <p:ph type="body" sz="half" idx="1"/>
          </p:nvPr>
        </p:nvSpPr>
        <p:spPr>
          <a:xfrm>
            <a:off x="457200" y="1828800"/>
            <a:ext cx="4267200" cy="4297363"/>
          </a:xfrm>
        </p:spPr>
        <p:txBody>
          <a:bodyPr/>
          <a:lstStyle/>
          <a:p>
            <a:pPr eaLnBrk="1" hangingPunct="1"/>
            <a:r>
              <a:rPr lang="en-US" sz="2800" dirty="0" smtClean="0"/>
              <a:t>Generic data types:</a:t>
            </a:r>
          </a:p>
          <a:p>
            <a:pPr lvl="1" eaLnBrk="1" hangingPunct="1"/>
            <a:r>
              <a:rPr lang="en-US" sz="2400" dirty="0" smtClean="0"/>
              <a:t>Char(n), </a:t>
            </a:r>
            <a:r>
              <a:rPr lang="en-US" sz="2400" dirty="0" err="1" smtClean="0"/>
              <a:t>Nchar</a:t>
            </a:r>
            <a:r>
              <a:rPr lang="en-US" sz="2400" dirty="0" smtClean="0"/>
              <a:t>(n)</a:t>
            </a:r>
          </a:p>
          <a:p>
            <a:pPr lvl="1" eaLnBrk="1" hangingPunct="1"/>
            <a:r>
              <a:rPr lang="en-US" sz="2400" dirty="0" smtClean="0"/>
              <a:t>Varchar(n), </a:t>
            </a:r>
            <a:r>
              <a:rPr lang="en-US" sz="2400" dirty="0" err="1" smtClean="0"/>
              <a:t>Nvarchar</a:t>
            </a:r>
            <a:r>
              <a:rPr lang="en-US" sz="2400" dirty="0" smtClean="0"/>
              <a:t>(n)</a:t>
            </a:r>
          </a:p>
          <a:p>
            <a:pPr lvl="1" eaLnBrk="1" hangingPunct="1"/>
            <a:r>
              <a:rPr lang="en-US" sz="2400" dirty="0" smtClean="0"/>
              <a:t>Date</a:t>
            </a:r>
          </a:p>
          <a:p>
            <a:pPr lvl="1" eaLnBrk="1" hangingPunct="1"/>
            <a:r>
              <a:rPr lang="en-US" sz="2400" dirty="0" smtClean="0"/>
              <a:t>Time</a:t>
            </a:r>
          </a:p>
          <a:p>
            <a:pPr lvl="1" eaLnBrk="1" hangingPunct="1"/>
            <a:r>
              <a:rPr lang="en-US" sz="2400" dirty="0" smtClean="0"/>
              <a:t>Integer</a:t>
            </a:r>
          </a:p>
          <a:p>
            <a:pPr lvl="1"/>
            <a:r>
              <a:rPr lang="en-US" sz="2400" dirty="0" smtClean="0"/>
              <a:t>Decimal(</a:t>
            </a:r>
            <a:r>
              <a:rPr lang="en-US" sz="2400" dirty="0" err="1" smtClean="0"/>
              <a:t>m,n</a:t>
            </a:r>
            <a:r>
              <a:rPr lang="en-US" sz="2400" dirty="0" smtClean="0"/>
              <a:t>)</a:t>
            </a:r>
          </a:p>
          <a:p>
            <a:pPr lvl="1"/>
            <a:r>
              <a:rPr lang="en-US" sz="2400" dirty="0" smtClean="0"/>
              <a:t>Numeric(</a:t>
            </a:r>
            <a:r>
              <a:rPr lang="en-US" sz="2400" dirty="0" err="1" smtClean="0"/>
              <a:t>m,n</a:t>
            </a:r>
            <a:r>
              <a:rPr lang="en-US" sz="2400" dirty="0" smtClean="0"/>
              <a:t>)</a:t>
            </a:r>
          </a:p>
          <a:p>
            <a:pPr lvl="1"/>
            <a:r>
              <a:rPr lang="en-US" sz="2400" dirty="0" smtClean="0"/>
              <a:t>Money(</a:t>
            </a:r>
            <a:r>
              <a:rPr lang="en-US" sz="2400" dirty="0" err="1" smtClean="0"/>
              <a:t>m,n</a:t>
            </a:r>
            <a:r>
              <a:rPr lang="en-US" sz="2400" dirty="0" smtClean="0"/>
              <a:t>)</a:t>
            </a:r>
            <a:endParaRPr lang="en-US" sz="2400" dirty="0"/>
          </a:p>
          <a:p>
            <a:pPr lvl="1" eaLnBrk="1" hangingPunct="1"/>
            <a:endParaRPr lang="en-US" sz="2400" dirty="0" smtClean="0"/>
          </a:p>
          <a:p>
            <a:pPr lvl="1" eaLnBrk="1" hangingPunct="1"/>
            <a:endParaRPr lang="en-US" sz="24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5115118" y="1981200"/>
            <a:ext cx="3095238" cy="2304762"/>
          </a:xfrm>
          <a:prstGeom prst="rect">
            <a:avLst/>
          </a:prstGeom>
        </p:spPr>
      </p:pic>
      <p:sp>
        <p:nvSpPr>
          <p:cNvPr id="4" name="Slide Number Placeholder 3"/>
          <p:cNvSpPr>
            <a:spLocks noGrp="1"/>
          </p:cNvSpPr>
          <p:nvPr>
            <p:ph type="sldNum" sz="quarter" idx="11"/>
          </p:nvPr>
        </p:nvSpPr>
        <p:spPr/>
        <p:txBody>
          <a:bodyPr/>
          <a:lstStyle/>
          <a:p>
            <a:r>
              <a:rPr lang="en-US" smtClean="0"/>
              <a:t>6-</a:t>
            </a:r>
            <a:fld id="{DB1B2183-3ED5-48DA-93A9-0F6793F71432}" type="slidenum">
              <a:rPr lang="en-US" smtClean="0"/>
              <a:pPr/>
              <a:t>15</a:t>
            </a:fld>
            <a:endParaRPr lang="en-US" smtClean="0"/>
          </a:p>
          <a:p>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sz="4000" smtClean="0"/>
              <a:t>Specify Column Properties:</a:t>
            </a:r>
            <a:br>
              <a:rPr lang="en-US" sz="4000" smtClean="0"/>
            </a:br>
            <a:r>
              <a:rPr lang="en-US" sz="4000" smtClean="0"/>
              <a:t>Data Type + Null Status</a:t>
            </a:r>
          </a:p>
        </p:txBody>
      </p:sp>
      <p:pic>
        <p:nvPicPr>
          <p:cNvPr id="1331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19325" y="2028825"/>
            <a:ext cx="4714875" cy="271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DB1B2183-3ED5-48DA-93A9-0F6793F71432}" type="slidenum">
              <a:rPr lang="en-US" smtClean="0"/>
              <a:pPr/>
              <a:t>16</a:t>
            </a:fld>
            <a:endParaRPr lang="en-US" smtClean="0"/>
          </a:p>
          <a:p>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478280" y="1381935"/>
            <a:ext cx="6187440" cy="4819300"/>
          </a:xfrm>
          <a:prstGeom prst="rect">
            <a:avLst/>
          </a:prstGeom>
        </p:spPr>
      </p:pic>
      <p:sp>
        <p:nvSpPr>
          <p:cNvPr id="14338" name="Rectangle 2"/>
          <p:cNvSpPr>
            <a:spLocks noGrp="1" noChangeArrowheads="1"/>
          </p:cNvSpPr>
          <p:nvPr>
            <p:ph type="title"/>
          </p:nvPr>
        </p:nvSpPr>
        <p:spPr>
          <a:xfrm>
            <a:off x="457200" y="274638"/>
            <a:ext cx="8229600" cy="1020762"/>
          </a:xfrm>
        </p:spPr>
        <p:txBody>
          <a:bodyPr/>
          <a:lstStyle/>
          <a:p>
            <a:pPr eaLnBrk="1" hangingPunct="1"/>
            <a:r>
              <a:rPr lang="en-US" sz="4000" dirty="0" smtClean="0"/>
              <a:t>Specify Column Properties:</a:t>
            </a:r>
            <a:br>
              <a:rPr lang="en-US" sz="4000" dirty="0" smtClean="0"/>
            </a:br>
            <a:r>
              <a:rPr lang="en-US" sz="2400" dirty="0" smtClean="0"/>
              <a:t>SQL Server 2014 Data Types I</a:t>
            </a:r>
            <a:endParaRPr lang="en-US" sz="36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17</a:t>
            </a:fld>
            <a:endParaRPr lang="en-US" smtClean="0"/>
          </a:p>
          <a:p>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457200" y="274638"/>
            <a:ext cx="8229600" cy="930076"/>
          </a:xfrm>
        </p:spPr>
        <p:txBody>
          <a:bodyPr/>
          <a:lstStyle/>
          <a:p>
            <a:pPr eaLnBrk="1" hangingPunct="1"/>
            <a:r>
              <a:rPr lang="en-US" sz="4000" dirty="0" smtClean="0"/>
              <a:t>Specify Column Properties:</a:t>
            </a:r>
            <a:br>
              <a:rPr lang="en-US" sz="4000" dirty="0" smtClean="0"/>
            </a:br>
            <a:r>
              <a:rPr lang="en-US" sz="2400" dirty="0" smtClean="0"/>
              <a:t>SQL Server 2014 Data Types II</a:t>
            </a:r>
            <a:endParaRPr lang="en-US" sz="3600" dirty="0" smtClean="0"/>
          </a:p>
        </p:txBody>
      </p:sp>
      <p:sp>
        <p:nvSpPr>
          <p:cNvPr id="7" name="Footer Placeholder 6"/>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8" name="Picture 7"/>
          <p:cNvPicPr>
            <a:picLocks noChangeAspect="1"/>
          </p:cNvPicPr>
          <p:nvPr/>
        </p:nvPicPr>
        <p:blipFill>
          <a:blip r:embed="rId3"/>
          <a:stretch>
            <a:fillRect/>
          </a:stretch>
        </p:blipFill>
        <p:spPr>
          <a:xfrm>
            <a:off x="1752599" y="4343400"/>
            <a:ext cx="5410200" cy="1643536"/>
          </a:xfrm>
          <a:prstGeom prst="rect">
            <a:avLst/>
          </a:prstGeom>
        </p:spPr>
      </p:pic>
      <p:pic>
        <p:nvPicPr>
          <p:cNvPr id="10" name="Picture 9"/>
          <p:cNvPicPr>
            <a:picLocks noChangeAspect="1"/>
          </p:cNvPicPr>
          <p:nvPr/>
        </p:nvPicPr>
        <p:blipFill>
          <a:blip r:embed="rId4"/>
          <a:stretch>
            <a:fillRect/>
          </a:stretch>
        </p:blipFill>
        <p:spPr>
          <a:xfrm>
            <a:off x="1752599" y="1287780"/>
            <a:ext cx="5410201" cy="3055362"/>
          </a:xfrm>
          <a:prstGeom prst="rect">
            <a:avLst/>
          </a:prstGeom>
        </p:spPr>
      </p:pic>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18</a:t>
            </a:fld>
            <a:endParaRPr lang="en-US" smtClean="0"/>
          </a:p>
          <a:p>
            <a:endParaRPr lang="en-US"/>
          </a:p>
        </p:txBody>
      </p:sp>
    </p:spTree>
    <p:extLst>
      <p:ext uri="{BB962C8B-B14F-4D97-AF65-F5344CB8AC3E}">
        <p14:creationId xmlns:p14="http://schemas.microsoft.com/office/powerpoint/2010/main" val="34681457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90513" y="1295400"/>
            <a:ext cx="6762974" cy="4924038"/>
          </a:xfrm>
          <a:prstGeom prst="rect">
            <a:avLst/>
          </a:prstGeom>
        </p:spPr>
      </p:pic>
      <p:sp>
        <p:nvSpPr>
          <p:cNvPr id="14338" name="Rectangle 2"/>
          <p:cNvSpPr>
            <a:spLocks noGrp="1" noChangeArrowheads="1"/>
          </p:cNvSpPr>
          <p:nvPr>
            <p:ph type="title"/>
          </p:nvPr>
        </p:nvSpPr>
        <p:spPr>
          <a:xfrm>
            <a:off x="457200" y="274638"/>
            <a:ext cx="8229600" cy="930076"/>
          </a:xfrm>
        </p:spPr>
        <p:txBody>
          <a:bodyPr/>
          <a:lstStyle/>
          <a:p>
            <a:pPr eaLnBrk="1" hangingPunct="1"/>
            <a:r>
              <a:rPr lang="en-US" sz="4000" dirty="0" smtClean="0"/>
              <a:t>Specify Column Properties:</a:t>
            </a:r>
            <a:br>
              <a:rPr lang="en-US" sz="4000" dirty="0" smtClean="0"/>
            </a:br>
            <a:r>
              <a:rPr lang="en-US" sz="2400" dirty="0" smtClean="0"/>
              <a:t>SQL Server 2014 Data Types III</a:t>
            </a:r>
            <a:endParaRPr lang="en-US" sz="36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19</a:t>
            </a:fld>
            <a:endParaRPr lang="en-US" smtClean="0"/>
          </a:p>
          <a:p>
            <a:endParaRPr lang="en-US"/>
          </a:p>
        </p:txBody>
      </p:sp>
    </p:spTree>
    <p:extLst>
      <p:ext uri="{BB962C8B-B14F-4D97-AF65-F5344CB8AC3E}">
        <p14:creationId xmlns:p14="http://schemas.microsoft.com/office/powerpoint/2010/main" val="10965150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lang="en-US" smtClean="0"/>
              <a:t>Chapter Objectives</a:t>
            </a:r>
          </a:p>
        </p:txBody>
      </p:sp>
      <p:sp>
        <p:nvSpPr>
          <p:cNvPr id="4099" name="Rectangle 3"/>
          <p:cNvSpPr>
            <a:spLocks noGrp="1" noChangeArrowheads="1"/>
          </p:cNvSpPr>
          <p:nvPr>
            <p:ph idx="1"/>
          </p:nvPr>
        </p:nvSpPr>
        <p:spPr/>
        <p:txBody>
          <a:bodyPr/>
          <a:lstStyle/>
          <a:p>
            <a:pPr eaLnBrk="1" hangingPunct="1"/>
            <a:r>
              <a:rPr lang="en-US" sz="2400" smtClean="0"/>
              <a:t>To understand how to transform data models into database designs</a:t>
            </a:r>
          </a:p>
          <a:p>
            <a:pPr eaLnBrk="1" hangingPunct="1"/>
            <a:r>
              <a:rPr lang="en-US" sz="2400" smtClean="0"/>
              <a:t>To be able to identify primary keys and understand when to use a surrogate key</a:t>
            </a:r>
          </a:p>
          <a:p>
            <a:pPr eaLnBrk="1" hangingPunct="1"/>
            <a:r>
              <a:rPr lang="en-US" sz="2400" smtClean="0"/>
              <a:t>To understand the use of referential integrity constraints</a:t>
            </a:r>
          </a:p>
          <a:p>
            <a:pPr eaLnBrk="1" hangingPunct="1"/>
            <a:r>
              <a:rPr lang="en-US" sz="2400" smtClean="0"/>
              <a:t>To understand the use of referential integrity actions</a:t>
            </a:r>
          </a:p>
          <a:p>
            <a:pPr eaLnBrk="1" hangingPunct="1"/>
            <a:r>
              <a:rPr lang="en-US" sz="2400" smtClean="0"/>
              <a:t>To be able to represent ID-dependent, 1:1, 1:N, and N:M relationships as tables</a:t>
            </a:r>
          </a:p>
          <a:p>
            <a:pPr eaLnBrk="1" hangingPunct="1"/>
            <a:r>
              <a:rPr lang="en-US" sz="2400" smtClean="0"/>
              <a:t>To be able to represent weak entities as tables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2</a:t>
            </a:fld>
            <a:endParaRPr lang="en-US" smtClean="0"/>
          </a:p>
          <a:p>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47675" y="1489613"/>
            <a:ext cx="6848650" cy="2019124"/>
          </a:xfrm>
          <a:prstGeom prst="rect">
            <a:avLst/>
          </a:prstGeom>
        </p:spPr>
      </p:pic>
      <p:pic>
        <p:nvPicPr>
          <p:cNvPr id="8" name="Picture 7"/>
          <p:cNvPicPr>
            <a:picLocks noChangeAspect="1"/>
          </p:cNvPicPr>
          <p:nvPr/>
        </p:nvPicPr>
        <p:blipFill>
          <a:blip r:embed="rId4"/>
          <a:stretch>
            <a:fillRect/>
          </a:stretch>
        </p:blipFill>
        <p:spPr>
          <a:xfrm>
            <a:off x="1147675" y="3505200"/>
            <a:ext cx="6848650" cy="2214122"/>
          </a:xfrm>
          <a:prstGeom prst="rect">
            <a:avLst/>
          </a:prstGeom>
        </p:spPr>
      </p:pic>
      <p:sp>
        <p:nvSpPr>
          <p:cNvPr id="15362" name="Rectangle 2"/>
          <p:cNvSpPr>
            <a:spLocks noGrp="1" noChangeArrowheads="1"/>
          </p:cNvSpPr>
          <p:nvPr>
            <p:ph type="title"/>
          </p:nvPr>
        </p:nvSpPr>
        <p:spPr/>
        <p:txBody>
          <a:bodyPr/>
          <a:lstStyle/>
          <a:p>
            <a:pPr eaLnBrk="1" hangingPunct="1"/>
            <a:r>
              <a:rPr lang="en-US" sz="4000" dirty="0" smtClean="0"/>
              <a:t>Specify Column Properties:</a:t>
            </a:r>
            <a:br>
              <a:rPr lang="en-US" sz="4000" dirty="0" smtClean="0"/>
            </a:br>
            <a:r>
              <a:rPr lang="en-US" sz="2800" dirty="0" smtClean="0"/>
              <a:t>Oracle Database Data Types I</a:t>
            </a:r>
            <a:endParaRPr lang="en-US" sz="4000" dirty="0" smtClean="0"/>
          </a:p>
        </p:txBody>
      </p:sp>
      <p:sp>
        <p:nvSpPr>
          <p:cNvPr id="7" name="Footer Placeholder 6"/>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20</a:t>
            </a:fld>
            <a:endParaRPr lang="en-US" smtClean="0"/>
          </a:p>
          <a:p>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676400" y="1447800"/>
            <a:ext cx="5791200" cy="4796928"/>
          </a:xfrm>
          <a:prstGeom prst="rect">
            <a:avLst/>
          </a:prstGeom>
        </p:spPr>
      </p:pic>
      <p:sp>
        <p:nvSpPr>
          <p:cNvPr id="15362" name="Rectangle 2"/>
          <p:cNvSpPr>
            <a:spLocks noGrp="1" noChangeArrowheads="1"/>
          </p:cNvSpPr>
          <p:nvPr>
            <p:ph type="title"/>
          </p:nvPr>
        </p:nvSpPr>
        <p:spPr/>
        <p:txBody>
          <a:bodyPr/>
          <a:lstStyle/>
          <a:p>
            <a:pPr eaLnBrk="1" hangingPunct="1"/>
            <a:r>
              <a:rPr lang="en-US" sz="4000" dirty="0" smtClean="0"/>
              <a:t>Specify Column Properties:</a:t>
            </a:r>
            <a:br>
              <a:rPr lang="en-US" sz="4000" dirty="0" smtClean="0"/>
            </a:br>
            <a:r>
              <a:rPr lang="en-US" sz="2800" dirty="0" smtClean="0"/>
              <a:t>Oracle Database Data Types II</a:t>
            </a:r>
            <a:endParaRPr lang="en-US" sz="40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21</a:t>
            </a:fld>
            <a:endParaRPr lang="en-US" smtClean="0"/>
          </a:p>
          <a:p>
            <a:endParaRPr lang="en-US"/>
          </a:p>
        </p:txBody>
      </p:sp>
    </p:spTree>
    <p:extLst>
      <p:ext uri="{BB962C8B-B14F-4D97-AF65-F5344CB8AC3E}">
        <p14:creationId xmlns:p14="http://schemas.microsoft.com/office/powerpoint/2010/main" val="7786273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497418" y="3038090"/>
            <a:ext cx="6149163" cy="3115576"/>
          </a:xfrm>
          <a:prstGeom prst="rect">
            <a:avLst/>
          </a:prstGeom>
        </p:spPr>
      </p:pic>
      <p:sp>
        <p:nvSpPr>
          <p:cNvPr id="15362" name="Rectangle 2"/>
          <p:cNvSpPr>
            <a:spLocks noGrp="1" noChangeArrowheads="1"/>
          </p:cNvSpPr>
          <p:nvPr>
            <p:ph type="title"/>
          </p:nvPr>
        </p:nvSpPr>
        <p:spPr/>
        <p:txBody>
          <a:bodyPr/>
          <a:lstStyle/>
          <a:p>
            <a:pPr eaLnBrk="1" hangingPunct="1"/>
            <a:r>
              <a:rPr lang="en-US" sz="4000" dirty="0" smtClean="0"/>
              <a:t>Specify Column Properties:</a:t>
            </a:r>
            <a:br>
              <a:rPr lang="en-US" sz="4000" dirty="0" smtClean="0"/>
            </a:br>
            <a:r>
              <a:rPr lang="en-US" sz="2800" dirty="0" smtClean="0"/>
              <a:t>Oracle Database Data Types III</a:t>
            </a:r>
            <a:endParaRPr lang="en-US" sz="40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4"/>
          <a:stretch>
            <a:fillRect/>
          </a:stretch>
        </p:blipFill>
        <p:spPr>
          <a:xfrm>
            <a:off x="1497418" y="1451408"/>
            <a:ext cx="6149163" cy="1586682"/>
          </a:xfrm>
          <a:prstGeom prst="rect">
            <a:avLst/>
          </a:prstGeom>
        </p:spPr>
      </p:pic>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22</a:t>
            </a:fld>
            <a:endParaRPr lang="en-US" smtClean="0"/>
          </a:p>
          <a:p>
            <a:endParaRPr lang="en-US"/>
          </a:p>
        </p:txBody>
      </p:sp>
    </p:spTree>
    <p:extLst>
      <p:ext uri="{BB962C8B-B14F-4D97-AF65-F5344CB8AC3E}">
        <p14:creationId xmlns:p14="http://schemas.microsoft.com/office/powerpoint/2010/main" val="354479495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sz="4000" dirty="0" smtClean="0"/>
              <a:t>Specify Column Properties:</a:t>
            </a:r>
            <a:br>
              <a:rPr lang="en-US" sz="4000" dirty="0" smtClean="0"/>
            </a:br>
            <a:r>
              <a:rPr lang="en-US" sz="2800" dirty="0" smtClean="0"/>
              <a:t>MySQL 5.6 Data Types I</a:t>
            </a:r>
            <a:endParaRPr lang="en-US" sz="4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1823672" y="1440498"/>
            <a:ext cx="5496654" cy="4808867"/>
          </a:xfrm>
          <a:prstGeom prst="rect">
            <a:avLst/>
          </a:prstGeom>
        </p:spPr>
      </p:pic>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23</a:t>
            </a:fld>
            <a:endParaRPr lang="en-US" smtClean="0"/>
          </a:p>
          <a:p>
            <a:endParaRPr 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sz="4000" dirty="0" smtClean="0"/>
              <a:t>Specify Column Properties:</a:t>
            </a:r>
            <a:br>
              <a:rPr lang="en-US" sz="4000" dirty="0" smtClean="0"/>
            </a:br>
            <a:r>
              <a:rPr lang="en-US" sz="2800" dirty="0" smtClean="0"/>
              <a:t>MySQL 5.6 Data Types II</a:t>
            </a:r>
            <a:endParaRPr lang="en-US" sz="40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1958741" y="1454886"/>
            <a:ext cx="5226515" cy="4749917"/>
          </a:xfrm>
          <a:prstGeom prst="rect">
            <a:avLst/>
          </a:prstGeom>
        </p:spPr>
      </p:pic>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24</a:t>
            </a:fld>
            <a:endParaRPr lang="en-US" smtClean="0"/>
          </a:p>
          <a:p>
            <a:endParaRPr lang="en-US"/>
          </a:p>
        </p:txBody>
      </p:sp>
    </p:spTree>
    <p:extLst>
      <p:ext uri="{BB962C8B-B14F-4D97-AF65-F5344CB8AC3E}">
        <p14:creationId xmlns:p14="http://schemas.microsoft.com/office/powerpoint/2010/main" val="34127611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pPr eaLnBrk="1" hangingPunct="1"/>
            <a:r>
              <a:rPr lang="en-US" sz="4000" dirty="0" smtClean="0"/>
              <a:t>Specify Column Properties:</a:t>
            </a:r>
            <a:br>
              <a:rPr lang="en-US" sz="4000" dirty="0" smtClean="0"/>
            </a:br>
            <a:r>
              <a:rPr lang="en-US" sz="3600" dirty="0" smtClean="0"/>
              <a:t>Default Value</a:t>
            </a:r>
          </a:p>
        </p:txBody>
      </p:sp>
      <p:sp>
        <p:nvSpPr>
          <p:cNvPr id="18436" name="Rectangle 3"/>
          <p:cNvSpPr>
            <a:spLocks noGrp="1" noChangeArrowheads="1"/>
          </p:cNvSpPr>
          <p:nvPr>
            <p:ph type="body" sz="half" idx="1"/>
          </p:nvPr>
        </p:nvSpPr>
        <p:spPr>
          <a:xfrm>
            <a:off x="457200" y="1532561"/>
            <a:ext cx="8229600" cy="990600"/>
          </a:xfrm>
        </p:spPr>
        <p:txBody>
          <a:bodyPr/>
          <a:lstStyle/>
          <a:p>
            <a:pPr eaLnBrk="1" hangingPunct="1"/>
            <a:r>
              <a:rPr lang="en-US" sz="2800" dirty="0" smtClean="0"/>
              <a:t>A </a:t>
            </a:r>
            <a:r>
              <a:rPr lang="en-US" sz="2800" b="1" dirty="0" smtClean="0">
                <a:solidFill>
                  <a:srgbClr val="0066FF"/>
                </a:solidFill>
              </a:rPr>
              <a:t>default value</a:t>
            </a:r>
            <a:r>
              <a:rPr lang="en-US" sz="2800" dirty="0" smtClean="0"/>
              <a:t> is the value supplied by the DBMS when a new row is created.</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1205706" y="2504111"/>
            <a:ext cx="6781800" cy="3741114"/>
          </a:xfrm>
          <a:prstGeom prst="rect">
            <a:avLst/>
          </a:prstGeom>
        </p:spPr>
      </p:pic>
      <p:sp>
        <p:nvSpPr>
          <p:cNvPr id="4" name="Slide Number Placeholder 3"/>
          <p:cNvSpPr>
            <a:spLocks noGrp="1"/>
          </p:cNvSpPr>
          <p:nvPr>
            <p:ph type="sldNum" sz="quarter" idx="11"/>
          </p:nvPr>
        </p:nvSpPr>
        <p:spPr/>
        <p:txBody>
          <a:bodyPr/>
          <a:lstStyle/>
          <a:p>
            <a:r>
              <a:rPr lang="en-US" smtClean="0"/>
              <a:t>6-</a:t>
            </a:r>
            <a:fld id="{DB1B2183-3ED5-48DA-93A9-0F6793F71432}" type="slidenum">
              <a:rPr lang="en-US" smtClean="0"/>
              <a:pPr/>
              <a:t>25</a:t>
            </a:fld>
            <a:endParaRPr lang="en-US" smtClean="0"/>
          </a:p>
          <a:p>
            <a:endParaRPr 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sz="4000" smtClean="0"/>
              <a:t>Specify Column Properties:</a:t>
            </a:r>
            <a:br>
              <a:rPr lang="en-US" sz="4000" smtClean="0"/>
            </a:br>
            <a:r>
              <a:rPr lang="en-US" sz="4000" smtClean="0"/>
              <a:t>Data Constraints</a:t>
            </a:r>
          </a:p>
        </p:txBody>
      </p:sp>
      <p:sp>
        <p:nvSpPr>
          <p:cNvPr id="19459" name="Rectangle 3"/>
          <p:cNvSpPr>
            <a:spLocks noGrp="1" noChangeArrowheads="1"/>
          </p:cNvSpPr>
          <p:nvPr>
            <p:ph idx="1"/>
          </p:nvPr>
        </p:nvSpPr>
        <p:spPr/>
        <p:txBody>
          <a:bodyPr/>
          <a:lstStyle/>
          <a:p>
            <a:pPr eaLnBrk="1" hangingPunct="1">
              <a:lnSpc>
                <a:spcPct val="90000"/>
              </a:lnSpc>
              <a:buClr>
                <a:schemeClr val="tx1"/>
              </a:buClr>
            </a:pPr>
            <a:r>
              <a:rPr lang="en-US" sz="2800" b="1" smtClean="0">
                <a:solidFill>
                  <a:srgbClr val="0099CC"/>
                </a:solidFill>
              </a:rPr>
              <a:t>Data constraints</a:t>
            </a:r>
            <a:r>
              <a:rPr lang="en-US" sz="2800" smtClean="0"/>
              <a:t> are limitations on data values:</a:t>
            </a:r>
          </a:p>
          <a:p>
            <a:pPr lvl="1" eaLnBrk="1" hangingPunct="1">
              <a:lnSpc>
                <a:spcPct val="90000"/>
              </a:lnSpc>
              <a:buClr>
                <a:schemeClr val="tx1"/>
              </a:buClr>
            </a:pPr>
            <a:r>
              <a:rPr lang="en-US" sz="2400" b="1" smtClean="0">
                <a:solidFill>
                  <a:srgbClr val="0099CC"/>
                </a:solidFill>
              </a:rPr>
              <a:t>Domain constraint</a:t>
            </a:r>
            <a:r>
              <a:rPr lang="en-US" sz="2400" smtClean="0">
                <a:cs typeface="Arial" panose="020B0604020202020204" pitchFamily="34" charset="0"/>
              </a:rPr>
              <a:t>—c</a:t>
            </a:r>
            <a:r>
              <a:rPr lang="en-US" sz="2400" smtClean="0"/>
              <a:t>olumn values must be in a given set of specific values.</a:t>
            </a:r>
          </a:p>
          <a:p>
            <a:pPr lvl="1" eaLnBrk="1" hangingPunct="1">
              <a:lnSpc>
                <a:spcPct val="90000"/>
              </a:lnSpc>
              <a:buClr>
                <a:schemeClr val="tx1"/>
              </a:buClr>
            </a:pPr>
            <a:r>
              <a:rPr lang="en-US" sz="2400" b="1" smtClean="0">
                <a:solidFill>
                  <a:srgbClr val="0099CC"/>
                </a:solidFill>
              </a:rPr>
              <a:t>Range constraint</a:t>
            </a:r>
            <a:r>
              <a:rPr lang="en-US" sz="2400" smtClean="0">
                <a:cs typeface="Arial" panose="020B0604020202020204" pitchFamily="34" charset="0"/>
              </a:rPr>
              <a:t>—c</a:t>
            </a:r>
            <a:r>
              <a:rPr lang="en-US" sz="2400" smtClean="0"/>
              <a:t>olumn values must be within a given range of values.</a:t>
            </a:r>
          </a:p>
          <a:p>
            <a:pPr lvl="1" eaLnBrk="1" hangingPunct="1">
              <a:lnSpc>
                <a:spcPct val="90000"/>
              </a:lnSpc>
              <a:buClr>
                <a:schemeClr val="tx1"/>
              </a:buClr>
            </a:pPr>
            <a:r>
              <a:rPr lang="en-US" sz="2400" b="1" smtClean="0">
                <a:solidFill>
                  <a:srgbClr val="0099CC"/>
                </a:solidFill>
              </a:rPr>
              <a:t>Intrarelation constraint</a:t>
            </a:r>
            <a:r>
              <a:rPr lang="en-US" sz="2400" smtClean="0">
                <a:cs typeface="Arial" panose="020B0604020202020204" pitchFamily="34" charset="0"/>
              </a:rPr>
              <a:t>—c</a:t>
            </a:r>
            <a:r>
              <a:rPr lang="en-US" sz="2400" smtClean="0"/>
              <a:t>olumn values are limited by comparison to values in other columns in the </a:t>
            </a:r>
            <a:r>
              <a:rPr lang="en-US" sz="2400" i="1" smtClean="0"/>
              <a:t>same</a:t>
            </a:r>
            <a:r>
              <a:rPr lang="en-US" sz="2400" smtClean="0"/>
              <a:t> table.</a:t>
            </a:r>
          </a:p>
          <a:p>
            <a:pPr lvl="1" eaLnBrk="1" hangingPunct="1">
              <a:lnSpc>
                <a:spcPct val="90000"/>
              </a:lnSpc>
              <a:buClr>
                <a:schemeClr val="tx1"/>
              </a:buClr>
            </a:pPr>
            <a:r>
              <a:rPr lang="en-US" sz="2400" b="1" smtClean="0">
                <a:solidFill>
                  <a:srgbClr val="0099CC"/>
                </a:solidFill>
              </a:rPr>
              <a:t>Interrelation constraint</a:t>
            </a:r>
            <a:r>
              <a:rPr lang="en-US" sz="2400" smtClean="0">
                <a:cs typeface="Arial" panose="020B0604020202020204" pitchFamily="34" charset="0"/>
              </a:rPr>
              <a:t>—c</a:t>
            </a:r>
            <a:r>
              <a:rPr lang="en-US" sz="2400" smtClean="0"/>
              <a:t>olumn values are limited by comparison to values in other columns in </a:t>
            </a:r>
            <a:r>
              <a:rPr lang="en-US" sz="2400" i="1" smtClean="0"/>
              <a:t>other</a:t>
            </a:r>
            <a:r>
              <a:rPr lang="en-US" sz="2400" smtClean="0"/>
              <a:t> tables (referential integrity constraints on foreign keys).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26</a:t>
            </a:fld>
            <a:endParaRPr lang="en-US" smtClean="0"/>
          </a:p>
          <a:p>
            <a:endParaRPr 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smtClean="0"/>
              <a:t>Verify Normalization</a:t>
            </a:r>
          </a:p>
        </p:txBody>
      </p:sp>
      <p:sp>
        <p:nvSpPr>
          <p:cNvPr id="20483" name="Rectangle 3"/>
          <p:cNvSpPr>
            <a:spLocks noGrp="1" noChangeArrowheads="1"/>
          </p:cNvSpPr>
          <p:nvPr>
            <p:ph idx="1"/>
          </p:nvPr>
        </p:nvSpPr>
        <p:spPr/>
        <p:txBody>
          <a:bodyPr/>
          <a:lstStyle/>
          <a:p>
            <a:pPr eaLnBrk="1" hangingPunct="1"/>
            <a:r>
              <a:rPr lang="en-US" dirty="0" smtClean="0"/>
              <a:t>The tables should be normalized based on the data model.</a:t>
            </a:r>
          </a:p>
          <a:p>
            <a:pPr eaLnBrk="1" hangingPunct="1"/>
            <a:r>
              <a:rPr lang="en-US" dirty="0" smtClean="0"/>
              <a:t>Verify that all tables are in either:</a:t>
            </a:r>
          </a:p>
          <a:p>
            <a:pPr lvl="1" eaLnBrk="1" hangingPunct="1"/>
            <a:r>
              <a:rPr lang="en-US" b="1" dirty="0" smtClean="0">
                <a:solidFill>
                  <a:srgbClr val="0099CC"/>
                </a:solidFill>
              </a:rPr>
              <a:t>BCNF</a:t>
            </a:r>
          </a:p>
          <a:p>
            <a:pPr lvl="1" eaLnBrk="1" hangingPunct="1"/>
            <a:r>
              <a:rPr lang="en-US" b="1" dirty="0" smtClean="0">
                <a:solidFill>
                  <a:srgbClr val="0099CC"/>
                </a:solidFill>
              </a:rPr>
              <a:t>4NF</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27</a:t>
            </a:fld>
            <a:endParaRPr lang="en-US" smtClean="0"/>
          </a:p>
          <a:p>
            <a:endParaRPr 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sz="4000" dirty="0" smtClean="0"/>
              <a:t>Create Relationships:</a:t>
            </a:r>
            <a:br>
              <a:rPr lang="en-US" sz="4000" dirty="0" smtClean="0"/>
            </a:br>
            <a:r>
              <a:rPr lang="en-US" sz="3600" dirty="0" smtClean="0"/>
              <a:t>1:1 Strong Entity Relationships I</a:t>
            </a:r>
            <a:endParaRPr lang="en-US" sz="4000" dirty="0" smtClean="0"/>
          </a:p>
        </p:txBody>
      </p:sp>
      <p:sp>
        <p:nvSpPr>
          <p:cNvPr id="21507" name="Rectangle 3"/>
          <p:cNvSpPr>
            <a:spLocks noGrp="1" noChangeArrowheads="1"/>
          </p:cNvSpPr>
          <p:nvPr>
            <p:ph idx="1"/>
          </p:nvPr>
        </p:nvSpPr>
        <p:spPr/>
        <p:txBody>
          <a:bodyPr/>
          <a:lstStyle/>
          <a:p>
            <a:pPr eaLnBrk="1" hangingPunct="1"/>
            <a:r>
              <a:rPr lang="en-US" dirty="0" smtClean="0"/>
              <a:t>Place the </a:t>
            </a:r>
            <a:r>
              <a:rPr lang="en-US" b="1" dirty="0" smtClean="0">
                <a:solidFill>
                  <a:srgbClr val="0099CC"/>
                </a:solidFill>
              </a:rPr>
              <a:t>primary key </a:t>
            </a:r>
            <a:r>
              <a:rPr lang="en-US" dirty="0" smtClean="0"/>
              <a:t>of one entity in the other entity as a </a:t>
            </a:r>
            <a:r>
              <a:rPr lang="en-US" b="1" dirty="0" smtClean="0">
                <a:solidFill>
                  <a:srgbClr val="0099CC"/>
                </a:solidFill>
              </a:rPr>
              <a:t>foreign key</a:t>
            </a:r>
            <a:r>
              <a:rPr lang="en-US" dirty="0" smtClean="0"/>
              <a:t>.</a:t>
            </a:r>
          </a:p>
          <a:p>
            <a:pPr lvl="1" eaLnBrk="1" hangingPunct="1"/>
            <a:r>
              <a:rPr lang="en-US" dirty="0" smtClean="0"/>
              <a:t>Either design will work</a:t>
            </a:r>
            <a:r>
              <a:rPr lang="en-US" dirty="0" smtClean="0">
                <a:cs typeface="Arial" panose="020B0604020202020204" pitchFamily="34" charset="0"/>
              </a:rPr>
              <a:t>—</a:t>
            </a:r>
            <a:r>
              <a:rPr lang="en-US" dirty="0" smtClean="0"/>
              <a:t>no parent, no child</a:t>
            </a:r>
          </a:p>
          <a:p>
            <a:pPr lvl="1" eaLnBrk="1" hangingPunct="1"/>
            <a:r>
              <a:rPr lang="en-US" dirty="0" smtClean="0"/>
              <a:t>Minimum cardinality considerations may be important.</a:t>
            </a:r>
          </a:p>
          <a:p>
            <a:pPr lvl="2" eaLnBrk="1" hangingPunct="1"/>
            <a:r>
              <a:rPr lang="en-US" dirty="0" smtClean="0"/>
              <a:t>O-M will require a different design than M-O.</a:t>
            </a:r>
          </a:p>
          <a:p>
            <a:pPr lvl="2" eaLnBrk="1" hangingPunct="1"/>
            <a:r>
              <a:rPr lang="en-US" dirty="0" smtClean="0"/>
              <a:t>One design will be very preferable.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28</a:t>
            </a:fld>
            <a:endParaRPr lang="en-US" smtClean="0"/>
          </a:p>
          <a:p>
            <a:endParaRPr 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14857" y="1524000"/>
            <a:ext cx="6114286" cy="4638095"/>
          </a:xfrm>
          <a:prstGeom prst="rect">
            <a:avLst/>
          </a:prstGeom>
        </p:spPr>
      </p:pic>
      <p:sp>
        <p:nvSpPr>
          <p:cNvPr id="22530" name="Rectangle 2"/>
          <p:cNvSpPr>
            <a:spLocks noGrp="1" noChangeArrowheads="1"/>
          </p:cNvSpPr>
          <p:nvPr>
            <p:ph type="title"/>
          </p:nvPr>
        </p:nvSpPr>
        <p:spPr/>
        <p:txBody>
          <a:bodyPr/>
          <a:lstStyle/>
          <a:p>
            <a:pPr eaLnBrk="1" hangingPunct="1"/>
            <a:r>
              <a:rPr lang="en-US" sz="4000" dirty="0" smtClean="0"/>
              <a:t>Create Relationships:</a:t>
            </a:r>
            <a:br>
              <a:rPr lang="en-US" sz="4000" dirty="0" smtClean="0"/>
            </a:br>
            <a:r>
              <a:rPr lang="en-US" sz="3600" dirty="0" smtClean="0"/>
              <a:t>1:1 Strong Entity Relationships II</a:t>
            </a:r>
            <a:endParaRPr lang="en-US" sz="4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29</a:t>
            </a:fld>
            <a:endParaRPr lang="en-US" smtClean="0"/>
          </a:p>
          <a:p>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smtClean="0"/>
              <a:t>Chapter Objectives</a:t>
            </a:r>
          </a:p>
        </p:txBody>
      </p:sp>
      <p:sp>
        <p:nvSpPr>
          <p:cNvPr id="5123" name="Rectangle 3"/>
          <p:cNvSpPr>
            <a:spLocks noGrp="1" noChangeArrowheads="1"/>
          </p:cNvSpPr>
          <p:nvPr>
            <p:ph idx="1"/>
          </p:nvPr>
        </p:nvSpPr>
        <p:spPr/>
        <p:txBody>
          <a:bodyPr/>
          <a:lstStyle/>
          <a:p>
            <a:pPr eaLnBrk="1" hangingPunct="1"/>
            <a:r>
              <a:rPr lang="en-US" sz="2400" smtClean="0"/>
              <a:t>To be able to represent supertypes/subtypes as tables</a:t>
            </a:r>
          </a:p>
          <a:p>
            <a:pPr eaLnBrk="1" hangingPunct="1"/>
            <a:r>
              <a:rPr lang="en-US" sz="2400" smtClean="0"/>
              <a:t>To be able to represent recursive relationships as tables</a:t>
            </a:r>
          </a:p>
          <a:p>
            <a:pPr eaLnBrk="1" hangingPunct="1"/>
            <a:r>
              <a:rPr lang="en-US" sz="2400" smtClean="0"/>
              <a:t>To be able to represent ternary relationships as tables</a:t>
            </a:r>
          </a:p>
          <a:p>
            <a:pPr eaLnBrk="1" hangingPunct="1"/>
            <a:r>
              <a:rPr lang="en-US" sz="2400" smtClean="0"/>
              <a:t>To be able to implement referential integrity actions required by minimum cardinalities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3</a:t>
            </a:fld>
            <a:endParaRPr lang="en-US" smtClean="0"/>
          </a:p>
          <a:p>
            <a:endParaRPr 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sz="4000" dirty="0" smtClean="0"/>
              <a:t>Create Relationships:</a:t>
            </a:r>
            <a:br>
              <a:rPr lang="en-US" sz="4000" dirty="0" smtClean="0"/>
            </a:br>
            <a:r>
              <a:rPr lang="en-US" sz="3600" dirty="0" smtClean="0"/>
              <a:t>1:N Strong Entity Relationships I</a:t>
            </a:r>
            <a:endParaRPr lang="en-US" sz="4000" dirty="0" smtClean="0"/>
          </a:p>
        </p:txBody>
      </p:sp>
      <p:sp>
        <p:nvSpPr>
          <p:cNvPr id="23555" name="Rectangle 3"/>
          <p:cNvSpPr>
            <a:spLocks noGrp="1" noChangeArrowheads="1"/>
          </p:cNvSpPr>
          <p:nvPr>
            <p:ph idx="1"/>
          </p:nvPr>
        </p:nvSpPr>
        <p:spPr/>
        <p:txBody>
          <a:bodyPr/>
          <a:lstStyle/>
          <a:p>
            <a:pPr eaLnBrk="1" hangingPunct="1"/>
            <a:r>
              <a:rPr lang="en-US" dirty="0" smtClean="0"/>
              <a:t>Place the </a:t>
            </a:r>
            <a:r>
              <a:rPr lang="en-US" b="1" dirty="0" smtClean="0">
                <a:solidFill>
                  <a:srgbClr val="0099CC"/>
                </a:solidFill>
              </a:rPr>
              <a:t>primary key </a:t>
            </a:r>
            <a:r>
              <a:rPr lang="en-US" dirty="0" smtClean="0"/>
              <a:t>of the table on the </a:t>
            </a:r>
            <a:r>
              <a:rPr lang="en-US" i="1" dirty="0" smtClean="0">
                <a:solidFill>
                  <a:srgbClr val="0099CC"/>
                </a:solidFill>
              </a:rPr>
              <a:t>one side </a:t>
            </a:r>
            <a:r>
              <a:rPr lang="en-US" dirty="0" smtClean="0"/>
              <a:t>of the relationship into the table on the </a:t>
            </a:r>
            <a:r>
              <a:rPr lang="en-US" i="1" dirty="0" smtClean="0">
                <a:solidFill>
                  <a:srgbClr val="0099CC"/>
                </a:solidFill>
              </a:rPr>
              <a:t>many side </a:t>
            </a:r>
            <a:r>
              <a:rPr lang="en-US" dirty="0" smtClean="0"/>
              <a:t>of the relationship as the </a:t>
            </a:r>
            <a:r>
              <a:rPr lang="en-US" b="1" dirty="0" smtClean="0">
                <a:solidFill>
                  <a:srgbClr val="0099CC"/>
                </a:solidFill>
              </a:rPr>
              <a:t>foreign key</a:t>
            </a:r>
            <a:r>
              <a:rPr lang="en-US" dirty="0" smtClean="0"/>
              <a:t>.</a:t>
            </a:r>
          </a:p>
          <a:p>
            <a:pPr eaLnBrk="1" hangingPunct="1"/>
            <a:r>
              <a:rPr lang="en-US" dirty="0" smtClean="0"/>
              <a:t>The </a:t>
            </a:r>
            <a:r>
              <a:rPr lang="en-US" i="1" dirty="0" smtClean="0"/>
              <a:t>one</a:t>
            </a:r>
            <a:r>
              <a:rPr lang="en-US" dirty="0" smtClean="0"/>
              <a:t> side is the </a:t>
            </a:r>
            <a:r>
              <a:rPr lang="en-US" b="1" dirty="0" smtClean="0">
                <a:solidFill>
                  <a:srgbClr val="0099CC"/>
                </a:solidFill>
              </a:rPr>
              <a:t>parent</a:t>
            </a:r>
            <a:r>
              <a:rPr lang="en-US" dirty="0" smtClean="0"/>
              <a:t> table and the </a:t>
            </a:r>
            <a:r>
              <a:rPr lang="en-US" i="1" dirty="0" smtClean="0"/>
              <a:t>many</a:t>
            </a:r>
            <a:r>
              <a:rPr lang="en-US" dirty="0" smtClean="0"/>
              <a:t> side is the </a:t>
            </a:r>
            <a:r>
              <a:rPr lang="en-US" b="1" dirty="0" smtClean="0">
                <a:solidFill>
                  <a:srgbClr val="0099CC"/>
                </a:solidFill>
              </a:rPr>
              <a:t>child</a:t>
            </a:r>
            <a:r>
              <a:rPr lang="en-US" dirty="0" smtClean="0"/>
              <a:t> table, so “place the key of the parent in the child.”</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30</a:t>
            </a:fld>
            <a:endParaRPr lang="en-US" smtClean="0"/>
          </a:p>
          <a:p>
            <a:endParaRPr 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sz="4000" dirty="0" smtClean="0"/>
              <a:t>Create Relationships:</a:t>
            </a:r>
            <a:br>
              <a:rPr lang="en-US" sz="4000" dirty="0" smtClean="0"/>
            </a:br>
            <a:r>
              <a:rPr lang="en-US" sz="3600" dirty="0" smtClean="0"/>
              <a:t>1:N Strong Entity Relationships II</a:t>
            </a:r>
            <a:endParaRPr lang="en-US" sz="4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1652785" y="1515871"/>
            <a:ext cx="5762229" cy="4637470"/>
          </a:xfrm>
          <a:prstGeom prst="rect">
            <a:avLst/>
          </a:prstGeom>
        </p:spPr>
      </p:pic>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31</a:t>
            </a:fld>
            <a:endParaRPr lang="en-US" smtClean="0"/>
          </a:p>
          <a:p>
            <a:endParaRPr 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273028" y="3360420"/>
            <a:ext cx="6597943" cy="2514600"/>
          </a:xfrm>
          <a:prstGeom prst="rect">
            <a:avLst/>
          </a:prstGeom>
        </p:spPr>
      </p:pic>
      <p:sp>
        <p:nvSpPr>
          <p:cNvPr id="25602" name="Rectangle 2"/>
          <p:cNvSpPr>
            <a:spLocks noGrp="1" noChangeArrowheads="1"/>
          </p:cNvSpPr>
          <p:nvPr>
            <p:ph type="title"/>
          </p:nvPr>
        </p:nvSpPr>
        <p:spPr/>
        <p:txBody>
          <a:bodyPr/>
          <a:lstStyle/>
          <a:p>
            <a:pPr eaLnBrk="1" hangingPunct="1"/>
            <a:r>
              <a:rPr lang="en-US" sz="4000" dirty="0" smtClean="0"/>
              <a:t>Create Relationships:</a:t>
            </a:r>
            <a:br>
              <a:rPr lang="en-US" sz="4000" dirty="0" smtClean="0"/>
            </a:br>
            <a:r>
              <a:rPr lang="en-US" sz="3600" dirty="0" smtClean="0"/>
              <a:t>N:M Strong Entity Relationships I</a:t>
            </a:r>
            <a:endParaRPr lang="en-US" sz="4000" dirty="0" smtClean="0"/>
          </a:p>
        </p:txBody>
      </p:sp>
      <p:sp>
        <p:nvSpPr>
          <p:cNvPr id="25603" name="Rectangle 3"/>
          <p:cNvSpPr>
            <a:spLocks noGrp="1" noChangeArrowheads="1"/>
          </p:cNvSpPr>
          <p:nvPr>
            <p:ph type="body" sz="half" idx="1"/>
          </p:nvPr>
        </p:nvSpPr>
        <p:spPr>
          <a:xfrm>
            <a:off x="457200" y="1600200"/>
            <a:ext cx="8229600" cy="1752600"/>
          </a:xfrm>
        </p:spPr>
        <p:txBody>
          <a:bodyPr/>
          <a:lstStyle/>
          <a:p>
            <a:pPr eaLnBrk="1" hangingPunct="1">
              <a:lnSpc>
                <a:spcPct val="90000"/>
              </a:lnSpc>
            </a:pPr>
            <a:r>
              <a:rPr lang="en-US" sz="2800" dirty="0" smtClean="0"/>
              <a:t>In an N:M strong entity relationship there is </a:t>
            </a:r>
            <a:r>
              <a:rPr lang="en-US" sz="2800" i="1" dirty="0" smtClean="0">
                <a:solidFill>
                  <a:srgbClr val="0099CC"/>
                </a:solidFill>
              </a:rPr>
              <a:t>no place for the foreign key in either table</a:t>
            </a:r>
            <a:r>
              <a:rPr lang="en-US" sz="2800" dirty="0" smtClean="0"/>
              <a:t>.</a:t>
            </a:r>
          </a:p>
          <a:p>
            <a:pPr lvl="1" eaLnBrk="1" hangingPunct="1">
              <a:lnSpc>
                <a:spcPct val="90000"/>
              </a:lnSpc>
            </a:pPr>
            <a:r>
              <a:rPr lang="en-US" sz="2400" dirty="0" smtClean="0"/>
              <a:t>A COMPANY may supply many PARTs.</a:t>
            </a:r>
          </a:p>
          <a:p>
            <a:pPr lvl="1" eaLnBrk="1" hangingPunct="1">
              <a:lnSpc>
                <a:spcPct val="90000"/>
              </a:lnSpc>
            </a:pPr>
            <a:r>
              <a:rPr lang="en-US" sz="2400" dirty="0" smtClean="0"/>
              <a:t>A PART may be supplied by many COMPANYs.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DB1B2183-3ED5-48DA-93A9-0F6793F71432}" type="slidenum">
              <a:rPr lang="en-US" smtClean="0"/>
              <a:pPr/>
              <a:t>32</a:t>
            </a:fld>
            <a:endParaRPr lang="en-US" smtClean="0"/>
          </a:p>
          <a:p>
            <a:endParaRPr 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sz="4000" dirty="0" smtClean="0"/>
              <a:t>Create Relationships:</a:t>
            </a:r>
            <a:br>
              <a:rPr lang="en-US" sz="4000" dirty="0" smtClean="0"/>
            </a:br>
            <a:r>
              <a:rPr lang="en-US" sz="3600" dirty="0" smtClean="0"/>
              <a:t>N:M Strong Entity Relationships II</a:t>
            </a:r>
            <a:endParaRPr lang="en-US" sz="4000" dirty="0" smtClean="0"/>
          </a:p>
        </p:txBody>
      </p:sp>
      <p:sp>
        <p:nvSpPr>
          <p:cNvPr id="26627" name="Rectangle 3"/>
          <p:cNvSpPr>
            <a:spLocks noGrp="1" noChangeArrowheads="1"/>
          </p:cNvSpPr>
          <p:nvPr>
            <p:ph idx="1"/>
          </p:nvPr>
        </p:nvSpPr>
        <p:spPr/>
        <p:txBody>
          <a:bodyPr/>
          <a:lstStyle/>
          <a:p>
            <a:pPr eaLnBrk="1" hangingPunct="1"/>
            <a:r>
              <a:rPr lang="en-US" sz="2800" dirty="0" smtClean="0"/>
              <a:t>The solution is to create an </a:t>
            </a:r>
            <a:r>
              <a:rPr lang="en-US" sz="2800" b="1" dirty="0" smtClean="0">
                <a:solidFill>
                  <a:srgbClr val="0099CC"/>
                </a:solidFill>
              </a:rPr>
              <a:t>intersection table</a:t>
            </a:r>
            <a:r>
              <a:rPr lang="en-US" sz="2800" dirty="0" smtClean="0">
                <a:solidFill>
                  <a:srgbClr val="0099CC"/>
                </a:solidFill>
              </a:rPr>
              <a:t> </a:t>
            </a:r>
            <a:r>
              <a:rPr lang="en-US" sz="2800" dirty="0" smtClean="0"/>
              <a:t>that stores data about the corresponding rows from each entity.</a:t>
            </a:r>
          </a:p>
          <a:p>
            <a:pPr eaLnBrk="1" hangingPunct="1"/>
            <a:r>
              <a:rPr lang="en-US" sz="2800" dirty="0" smtClean="0"/>
              <a:t>The intersection table consists only of the </a:t>
            </a:r>
            <a:r>
              <a:rPr lang="en-US" sz="2800" i="1" dirty="0" smtClean="0">
                <a:solidFill>
                  <a:srgbClr val="0099CC"/>
                </a:solidFill>
              </a:rPr>
              <a:t>primary keys of each table </a:t>
            </a:r>
            <a:r>
              <a:rPr lang="en-US" sz="2800" dirty="0" smtClean="0"/>
              <a:t>which form a </a:t>
            </a:r>
            <a:r>
              <a:rPr lang="en-US" sz="2800" i="1" dirty="0" smtClean="0">
                <a:solidFill>
                  <a:srgbClr val="0099CC"/>
                </a:solidFill>
              </a:rPr>
              <a:t>composite primary key</a:t>
            </a:r>
            <a:r>
              <a:rPr lang="en-US" sz="2800" dirty="0" smtClean="0"/>
              <a:t>.</a:t>
            </a:r>
          </a:p>
          <a:p>
            <a:pPr eaLnBrk="1" hangingPunct="1"/>
            <a:r>
              <a:rPr lang="en-US" sz="2800" dirty="0" smtClean="0"/>
              <a:t>Each table’s primary key becomes a </a:t>
            </a:r>
            <a:r>
              <a:rPr lang="en-US" sz="2800" i="1" dirty="0" smtClean="0">
                <a:solidFill>
                  <a:srgbClr val="0099CC"/>
                </a:solidFill>
              </a:rPr>
              <a:t>foreign key </a:t>
            </a:r>
            <a:r>
              <a:rPr lang="en-US" sz="2800" dirty="0" smtClean="0"/>
              <a:t>linking back to that table.</a:t>
            </a:r>
          </a:p>
          <a:p>
            <a:pPr eaLnBrk="1" hangingPunct="1">
              <a:buFontTx/>
              <a:buNone/>
            </a:pPr>
            <a:endParaRPr lang="en-US" sz="1100" dirty="0" smtClean="0">
              <a:solidFill>
                <a:srgbClr val="0066FF"/>
              </a:solidFill>
            </a:endParaRPr>
          </a:p>
          <a:p>
            <a:pPr eaLnBrk="1" hangingPunct="1">
              <a:buFontTx/>
              <a:buNone/>
            </a:pPr>
            <a:r>
              <a:rPr lang="en-US" sz="2000" dirty="0" smtClean="0">
                <a:solidFill>
                  <a:srgbClr val="0066FF"/>
                </a:solidFill>
              </a:rPr>
              <a:t>		</a:t>
            </a:r>
            <a:r>
              <a:rPr lang="en-US" sz="2000" b="1" dirty="0" smtClean="0">
                <a:solidFill>
                  <a:srgbClr val="0099CC"/>
                </a:solidFill>
              </a:rPr>
              <a:t>COMPANY_PART_INT (</a:t>
            </a:r>
            <a:r>
              <a:rPr lang="en-US" sz="2000" b="1" i="1" u="sng" dirty="0" err="1" smtClean="0">
                <a:solidFill>
                  <a:srgbClr val="0099CC"/>
                </a:solidFill>
              </a:rPr>
              <a:t>CompanyName</a:t>
            </a:r>
            <a:r>
              <a:rPr lang="en-US" sz="2000" b="1" dirty="0" smtClean="0">
                <a:solidFill>
                  <a:srgbClr val="0099CC"/>
                </a:solidFill>
              </a:rPr>
              <a:t>, </a:t>
            </a:r>
            <a:r>
              <a:rPr lang="en-US" sz="2000" b="1" i="1" u="sng" dirty="0" err="1" smtClean="0">
                <a:solidFill>
                  <a:srgbClr val="0099CC"/>
                </a:solidFill>
              </a:rPr>
              <a:t>PartNumber</a:t>
            </a:r>
            <a:r>
              <a:rPr lang="en-US" sz="2000" b="1" dirty="0" smtClean="0">
                <a:solidFill>
                  <a:srgbClr val="0099CC"/>
                </a:solidFill>
              </a:rPr>
              <a: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33</a:t>
            </a:fld>
            <a:endParaRPr lang="en-US" smtClean="0"/>
          </a:p>
          <a:p>
            <a:endParaRPr 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467133" y="2151236"/>
            <a:ext cx="4743133" cy="4020964"/>
          </a:xfrm>
          <a:prstGeom prst="rect">
            <a:avLst/>
          </a:prstGeom>
        </p:spPr>
      </p:pic>
      <p:sp>
        <p:nvSpPr>
          <p:cNvPr id="27650" name="Rectangle 2"/>
          <p:cNvSpPr>
            <a:spLocks noGrp="1" noChangeArrowheads="1"/>
          </p:cNvSpPr>
          <p:nvPr>
            <p:ph type="title"/>
          </p:nvPr>
        </p:nvSpPr>
        <p:spPr/>
        <p:txBody>
          <a:bodyPr/>
          <a:lstStyle/>
          <a:p>
            <a:pPr eaLnBrk="1" hangingPunct="1"/>
            <a:r>
              <a:rPr lang="en-US" sz="4000" dirty="0" smtClean="0"/>
              <a:t>Create Relationships:</a:t>
            </a:r>
            <a:br>
              <a:rPr lang="en-US" sz="4000" dirty="0" smtClean="0"/>
            </a:br>
            <a:r>
              <a:rPr lang="en-US" sz="3600" dirty="0" smtClean="0"/>
              <a:t>N:M Strong Entity Relationships III</a:t>
            </a:r>
            <a:endParaRPr lang="en-US" sz="4000" dirty="0" smtClean="0"/>
          </a:p>
        </p:txBody>
      </p:sp>
      <p:sp>
        <p:nvSpPr>
          <p:cNvPr id="27651" name="Rectangle 3"/>
          <p:cNvSpPr>
            <a:spLocks noGrp="1" noChangeArrowheads="1"/>
          </p:cNvSpPr>
          <p:nvPr>
            <p:ph type="body" sz="half" idx="1"/>
          </p:nvPr>
        </p:nvSpPr>
        <p:spPr>
          <a:xfrm>
            <a:off x="457200" y="1600200"/>
            <a:ext cx="8153400" cy="685800"/>
          </a:xfrm>
        </p:spPr>
        <p:txBody>
          <a:bodyPr/>
          <a:lstStyle/>
          <a:p>
            <a:pPr eaLnBrk="1" hangingPunct="1">
              <a:buFontTx/>
              <a:buNone/>
            </a:pPr>
            <a:r>
              <a:rPr lang="en-US" sz="2000" smtClean="0">
                <a:solidFill>
                  <a:srgbClr val="0066FF"/>
                </a:solidFill>
              </a:rPr>
              <a:t>		</a:t>
            </a:r>
            <a:r>
              <a:rPr lang="en-US" sz="2000" b="1" smtClean="0">
                <a:solidFill>
                  <a:srgbClr val="0099CC"/>
                </a:solidFill>
              </a:rPr>
              <a:t>COMPANY_PART_INT (</a:t>
            </a:r>
            <a:r>
              <a:rPr lang="en-US" sz="2000" b="1" i="1" u="sng" smtClean="0">
                <a:solidFill>
                  <a:srgbClr val="0099CC"/>
                </a:solidFill>
              </a:rPr>
              <a:t>CompanyName</a:t>
            </a:r>
            <a:r>
              <a:rPr lang="en-US" sz="2000" b="1" smtClean="0">
                <a:solidFill>
                  <a:srgbClr val="0099CC"/>
                </a:solidFill>
              </a:rPr>
              <a:t>, </a:t>
            </a:r>
            <a:r>
              <a:rPr lang="en-US" sz="2000" b="1" i="1" u="sng" smtClean="0">
                <a:solidFill>
                  <a:srgbClr val="0099CC"/>
                </a:solidFill>
              </a:rPr>
              <a:t>PartNumber</a:t>
            </a:r>
            <a:r>
              <a:rPr lang="en-US" sz="2000" b="1" smtClean="0">
                <a:solidFill>
                  <a:srgbClr val="0099CC"/>
                </a:solidFill>
              </a:rPr>
              <a:t>)</a:t>
            </a:r>
          </a:p>
          <a:p>
            <a:pPr eaLnBrk="1" hangingPunct="1">
              <a:buFontTx/>
              <a:buNone/>
            </a:pPr>
            <a:endParaRPr lang="en-US" sz="2000" b="1" smtClean="0">
              <a:solidFill>
                <a:srgbClr val="0099CC"/>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DB1B2183-3ED5-48DA-93A9-0F6793F71432}" type="slidenum">
              <a:rPr lang="en-US" smtClean="0"/>
              <a:pPr/>
              <a:t>34</a:t>
            </a:fld>
            <a:endParaRPr lang="en-US" smtClean="0"/>
          </a:p>
          <a:p>
            <a:endParaRPr 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sz="3200" dirty="0" smtClean="0"/>
              <a:t>Relationships Using ID-Dependent Entities:</a:t>
            </a:r>
            <a:br>
              <a:rPr lang="en-US" sz="3200" dirty="0" smtClean="0"/>
            </a:br>
            <a:r>
              <a:rPr lang="en-US" sz="2800" dirty="0" smtClean="0"/>
              <a:t>Four Uses for ID-Dependent Entities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457200" y="1536192"/>
            <a:ext cx="8229600" cy="4246967"/>
          </a:xfrm>
          <a:prstGeom prst="rect">
            <a:avLst/>
          </a:prstGeom>
        </p:spPr>
      </p:pic>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35</a:t>
            </a:fld>
            <a:endParaRPr lang="en-US" smtClean="0"/>
          </a:p>
          <a:p>
            <a:endParaRPr 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sz="3200" dirty="0" smtClean="0"/>
              <a:t>Relationships Using ID-Dependent Entities:</a:t>
            </a:r>
            <a:br>
              <a:rPr lang="en-US" sz="3200" dirty="0" smtClean="0"/>
            </a:br>
            <a:r>
              <a:rPr lang="en-US" sz="2800" dirty="0" smtClean="0"/>
              <a:t>Association Relationships I</a:t>
            </a:r>
          </a:p>
        </p:txBody>
      </p:sp>
      <p:sp>
        <p:nvSpPr>
          <p:cNvPr id="29699" name="Rectangle 3"/>
          <p:cNvSpPr>
            <a:spLocks noGrp="1" noChangeArrowheads="1"/>
          </p:cNvSpPr>
          <p:nvPr>
            <p:ph idx="1"/>
          </p:nvPr>
        </p:nvSpPr>
        <p:spPr/>
        <p:txBody>
          <a:bodyPr/>
          <a:lstStyle/>
          <a:p>
            <a:pPr eaLnBrk="1" hangingPunct="1"/>
            <a:r>
              <a:rPr lang="en-US" sz="2800" dirty="0" smtClean="0"/>
              <a:t>An </a:t>
            </a:r>
            <a:r>
              <a:rPr lang="en-US" sz="2800" b="1" dirty="0" smtClean="0">
                <a:solidFill>
                  <a:srgbClr val="0099CC"/>
                </a:solidFill>
              </a:rPr>
              <a:t>intersection</a:t>
            </a:r>
            <a:r>
              <a:rPr lang="en-US" sz="2800" dirty="0" smtClean="0"/>
              <a:t> table</a:t>
            </a:r>
          </a:p>
          <a:p>
            <a:pPr lvl="1" eaLnBrk="1" hangingPunct="1"/>
            <a:r>
              <a:rPr lang="en-US" sz="2400" dirty="0" smtClean="0"/>
              <a:t>Holds the relationships between two strong entities in an N:M relationship</a:t>
            </a:r>
          </a:p>
          <a:p>
            <a:pPr lvl="1" eaLnBrk="1" hangingPunct="1"/>
            <a:r>
              <a:rPr lang="en-US" sz="2400" dirty="0" smtClean="0"/>
              <a:t>Contains </a:t>
            </a:r>
            <a:r>
              <a:rPr lang="en-US" sz="2400" i="1" dirty="0" smtClean="0"/>
              <a:t>only</a:t>
            </a:r>
            <a:r>
              <a:rPr lang="en-US" sz="2400" dirty="0" smtClean="0"/>
              <a:t> the primary keys of the two entities:</a:t>
            </a:r>
          </a:p>
          <a:p>
            <a:pPr lvl="2" eaLnBrk="1" hangingPunct="1"/>
            <a:r>
              <a:rPr lang="en-US" sz="2000" dirty="0" smtClean="0"/>
              <a:t>As a composite primary key</a:t>
            </a:r>
          </a:p>
          <a:p>
            <a:pPr lvl="2" eaLnBrk="1" hangingPunct="1"/>
            <a:r>
              <a:rPr lang="en-US" sz="2000" dirty="0" smtClean="0"/>
              <a:t>As foreign keys</a:t>
            </a:r>
          </a:p>
          <a:p>
            <a:pPr eaLnBrk="1" hangingPunct="1"/>
            <a:r>
              <a:rPr lang="en-US" sz="2800" dirty="0" smtClean="0"/>
              <a:t>An </a:t>
            </a:r>
            <a:r>
              <a:rPr lang="en-US" sz="2800" b="1" dirty="0" smtClean="0">
                <a:solidFill>
                  <a:srgbClr val="0099CC"/>
                </a:solidFill>
              </a:rPr>
              <a:t>association table</a:t>
            </a:r>
          </a:p>
          <a:p>
            <a:pPr lvl="1" eaLnBrk="1" hangingPunct="1"/>
            <a:r>
              <a:rPr lang="en-US" sz="2400" dirty="0" smtClean="0"/>
              <a:t>Has all the characteristics of an intersection table</a:t>
            </a:r>
          </a:p>
          <a:p>
            <a:pPr lvl="1" eaLnBrk="1" hangingPunct="1"/>
            <a:r>
              <a:rPr lang="en-US" sz="2400" b="1" dirty="0" smtClean="0"/>
              <a:t>PLUS</a:t>
            </a:r>
            <a:r>
              <a:rPr lang="en-US" sz="2400" dirty="0" smtClean="0"/>
              <a:t> it has one or more columns of attributes specific to the associations of the other two entities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36</a:t>
            </a:fld>
            <a:endParaRPr lang="en-US" smtClean="0"/>
          </a:p>
          <a:p>
            <a:endParaRPr 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288538" y="2014012"/>
            <a:ext cx="4566924" cy="4055636"/>
          </a:xfrm>
          <a:prstGeom prst="rect">
            <a:avLst/>
          </a:prstGeom>
        </p:spPr>
      </p:pic>
      <p:sp>
        <p:nvSpPr>
          <p:cNvPr id="30722" name="Rectangle 2"/>
          <p:cNvSpPr>
            <a:spLocks noGrp="1" noChangeArrowheads="1"/>
          </p:cNvSpPr>
          <p:nvPr>
            <p:ph type="title"/>
          </p:nvPr>
        </p:nvSpPr>
        <p:spPr/>
        <p:txBody>
          <a:bodyPr/>
          <a:lstStyle/>
          <a:p>
            <a:pPr eaLnBrk="1" hangingPunct="1"/>
            <a:r>
              <a:rPr lang="en-US" sz="3200" dirty="0" smtClean="0"/>
              <a:t>Relationships Using ID-Dependent Entities:</a:t>
            </a:r>
            <a:br>
              <a:rPr lang="en-US" sz="3200" dirty="0" smtClean="0"/>
            </a:br>
            <a:r>
              <a:rPr lang="en-US" sz="2800" dirty="0" smtClean="0"/>
              <a:t>Association Relationships II</a:t>
            </a:r>
            <a:endParaRPr lang="en-US" sz="3200" dirty="0" smtClean="0"/>
          </a:p>
        </p:txBody>
      </p:sp>
      <p:sp>
        <p:nvSpPr>
          <p:cNvPr id="30723" name="Rectangle 3"/>
          <p:cNvSpPr>
            <a:spLocks noGrp="1" noChangeArrowheads="1"/>
          </p:cNvSpPr>
          <p:nvPr>
            <p:ph type="body" sz="half" idx="1"/>
          </p:nvPr>
        </p:nvSpPr>
        <p:spPr>
          <a:xfrm>
            <a:off x="457200" y="1600200"/>
            <a:ext cx="8229600" cy="533400"/>
          </a:xfrm>
        </p:spPr>
        <p:txBody>
          <a:bodyPr/>
          <a:lstStyle/>
          <a:p>
            <a:pPr eaLnBrk="1" hangingPunct="1">
              <a:buFontTx/>
              <a:buNone/>
            </a:pPr>
            <a:r>
              <a:rPr lang="en-US" sz="1800" dirty="0" smtClean="0">
                <a:solidFill>
                  <a:srgbClr val="0066FF"/>
                </a:solidFill>
              </a:rPr>
              <a:t>		      </a:t>
            </a:r>
            <a:r>
              <a:rPr lang="en-US" sz="1800" b="1" dirty="0" smtClean="0">
                <a:solidFill>
                  <a:srgbClr val="0099CC"/>
                </a:solidFill>
              </a:rPr>
              <a:t>QUOTATION (</a:t>
            </a:r>
            <a:r>
              <a:rPr lang="en-US" sz="1800" b="1" i="1" u="sng" dirty="0" err="1" smtClean="0">
                <a:solidFill>
                  <a:srgbClr val="0099CC"/>
                </a:solidFill>
              </a:rPr>
              <a:t>CompanyName</a:t>
            </a:r>
            <a:r>
              <a:rPr lang="en-US" sz="1800" b="1" dirty="0" smtClean="0">
                <a:solidFill>
                  <a:srgbClr val="0099CC"/>
                </a:solidFill>
              </a:rPr>
              <a:t>, </a:t>
            </a:r>
            <a:r>
              <a:rPr lang="en-US" sz="1800" b="1" i="1" u="sng" dirty="0" err="1" smtClean="0">
                <a:solidFill>
                  <a:srgbClr val="0099CC"/>
                </a:solidFill>
              </a:rPr>
              <a:t>PartNumber</a:t>
            </a:r>
            <a:r>
              <a:rPr lang="en-US" sz="1800" b="1" dirty="0" smtClean="0">
                <a:solidFill>
                  <a:srgbClr val="0099CC"/>
                </a:solidFill>
              </a:rPr>
              <a:t>, Price)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DB1B2183-3ED5-48DA-93A9-0F6793F71432}" type="slidenum">
              <a:rPr lang="en-US" smtClean="0"/>
              <a:pPr/>
              <a:t>37</a:t>
            </a:fld>
            <a:endParaRPr lang="en-US" smtClean="0"/>
          </a:p>
          <a:p>
            <a:endParaRPr 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286000" y="1666542"/>
            <a:ext cx="5009809" cy="3862458"/>
          </a:xfrm>
          <a:prstGeom prst="rect">
            <a:avLst/>
          </a:prstGeom>
        </p:spPr>
      </p:pic>
      <p:sp>
        <p:nvSpPr>
          <p:cNvPr id="31747" name="Rectangle 2"/>
          <p:cNvSpPr>
            <a:spLocks noGrp="1" noChangeArrowheads="1"/>
          </p:cNvSpPr>
          <p:nvPr>
            <p:ph type="title"/>
          </p:nvPr>
        </p:nvSpPr>
        <p:spPr/>
        <p:txBody>
          <a:bodyPr/>
          <a:lstStyle/>
          <a:p>
            <a:pPr eaLnBrk="1" hangingPunct="1"/>
            <a:r>
              <a:rPr lang="en-US" sz="3200" dirty="0" smtClean="0"/>
              <a:t>Relationships Using ID-Dependent Entities:</a:t>
            </a:r>
            <a:br>
              <a:rPr lang="en-US" sz="3200" dirty="0" smtClean="0"/>
            </a:br>
            <a:r>
              <a:rPr lang="en-US" sz="2800" dirty="0" smtClean="0"/>
              <a:t>Multivalued Attributes</a:t>
            </a:r>
            <a:endParaRPr lang="en-US" sz="3200" dirty="0" smtClean="0"/>
          </a:p>
        </p:txBody>
      </p:sp>
      <p:sp>
        <p:nvSpPr>
          <p:cNvPr id="11" name="Line Callout 1 10"/>
          <p:cNvSpPr/>
          <p:nvPr/>
        </p:nvSpPr>
        <p:spPr>
          <a:xfrm>
            <a:off x="7391400" y="3276600"/>
            <a:ext cx="1219200" cy="762000"/>
          </a:xfrm>
          <a:prstGeom prst="borderCallout1">
            <a:avLst>
              <a:gd name="adj1" fmla="val 61677"/>
              <a:gd name="adj2" fmla="val -3414"/>
              <a:gd name="adj3" fmla="val 13952"/>
              <a:gd name="adj4" fmla="val -33086"/>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 </a:t>
            </a:r>
            <a:r>
              <a:rPr lang="en-US" sz="1400" b="1" dirty="0">
                <a:solidFill>
                  <a:schemeClr val="tx1"/>
                </a:solidFill>
              </a:rPr>
              <a:t>database design</a:t>
            </a:r>
            <a:endParaRPr lang="en-US" sz="1400" b="1" dirty="0">
              <a:solidFill>
                <a:srgbClr val="0066FF"/>
              </a:solidFill>
            </a:endParaRPr>
          </a:p>
        </p:txBody>
      </p:sp>
      <p:sp>
        <p:nvSpPr>
          <p:cNvPr id="12" name="Line Callout 1 11"/>
          <p:cNvSpPr/>
          <p:nvPr/>
        </p:nvSpPr>
        <p:spPr>
          <a:xfrm>
            <a:off x="533400" y="3276600"/>
            <a:ext cx="1295400" cy="685800"/>
          </a:xfrm>
          <a:prstGeom prst="borderCallout1">
            <a:avLst>
              <a:gd name="adj1" fmla="val 70894"/>
              <a:gd name="adj2" fmla="val 101348"/>
              <a:gd name="adj3" fmla="val 15263"/>
              <a:gd name="adj4" fmla="val 141151"/>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t>
            </a:r>
            <a:r>
              <a:rPr lang="en-US" sz="1400" dirty="0" smtClean="0">
                <a:solidFill>
                  <a:schemeClr val="tx1"/>
                </a:solidFill>
              </a:rPr>
              <a:t>a</a:t>
            </a:r>
            <a:br>
              <a:rPr lang="en-US" sz="1400" dirty="0" smtClean="0">
                <a:solidFill>
                  <a:schemeClr val="tx1"/>
                </a:solidFill>
              </a:rPr>
            </a:br>
            <a:r>
              <a:rPr lang="en-US" sz="1400" b="1" dirty="0" smtClean="0">
                <a:solidFill>
                  <a:schemeClr val="tx1"/>
                </a:solidFill>
              </a:rPr>
              <a:t>data </a:t>
            </a:r>
            <a:r>
              <a:rPr lang="en-US" sz="1400" b="1" dirty="0">
                <a:solidFill>
                  <a:schemeClr val="tx1"/>
                </a:solidFill>
              </a:rPr>
              <a:t>model</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38</a:t>
            </a:fld>
            <a:endParaRPr lang="en-US" smtClean="0"/>
          </a:p>
          <a:p>
            <a:endParaRPr 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080260" y="1659956"/>
            <a:ext cx="4983480" cy="4385814"/>
          </a:xfrm>
          <a:prstGeom prst="rect">
            <a:avLst/>
          </a:prstGeom>
        </p:spPr>
      </p:pic>
      <p:sp>
        <p:nvSpPr>
          <p:cNvPr id="32771" name="Rectangle 2"/>
          <p:cNvSpPr>
            <a:spLocks noGrp="1" noChangeArrowheads="1"/>
          </p:cNvSpPr>
          <p:nvPr>
            <p:ph type="title"/>
          </p:nvPr>
        </p:nvSpPr>
        <p:spPr/>
        <p:txBody>
          <a:bodyPr/>
          <a:lstStyle/>
          <a:p>
            <a:pPr eaLnBrk="1" hangingPunct="1"/>
            <a:r>
              <a:rPr lang="en-US" sz="3200" dirty="0" smtClean="0"/>
              <a:t>Relationships Using ID-Dependent Entities:</a:t>
            </a:r>
            <a:br>
              <a:rPr lang="en-US" sz="3200" dirty="0" smtClean="0"/>
            </a:br>
            <a:r>
              <a:rPr lang="en-US" sz="2800" dirty="0" smtClean="0"/>
              <a:t>Archetype/Instance Pattern</a:t>
            </a:r>
            <a:endParaRPr lang="en-US" sz="3200" dirty="0" smtClean="0"/>
          </a:p>
        </p:txBody>
      </p:sp>
      <p:sp>
        <p:nvSpPr>
          <p:cNvPr id="11" name="Line Callout 1 10"/>
          <p:cNvSpPr/>
          <p:nvPr/>
        </p:nvSpPr>
        <p:spPr>
          <a:xfrm>
            <a:off x="533400" y="3048000"/>
            <a:ext cx="1143000" cy="685800"/>
          </a:xfrm>
          <a:prstGeom prst="borderCallout1">
            <a:avLst>
              <a:gd name="adj1" fmla="val 52005"/>
              <a:gd name="adj2" fmla="val 100848"/>
              <a:gd name="adj3" fmla="val 15263"/>
              <a:gd name="adj4" fmla="val 141151"/>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t>
            </a:r>
            <a:r>
              <a:rPr lang="en-US" sz="1400" dirty="0" smtClean="0">
                <a:solidFill>
                  <a:schemeClr val="tx1"/>
                </a:solidFill>
              </a:rPr>
              <a:t>a</a:t>
            </a:r>
            <a:br>
              <a:rPr lang="en-US" sz="1400" dirty="0" smtClean="0">
                <a:solidFill>
                  <a:schemeClr val="tx1"/>
                </a:solidFill>
              </a:rPr>
            </a:br>
            <a:r>
              <a:rPr lang="en-US" sz="1400" b="1" dirty="0" smtClean="0">
                <a:solidFill>
                  <a:schemeClr val="tx1"/>
                </a:solidFill>
              </a:rPr>
              <a:t>data </a:t>
            </a:r>
            <a:r>
              <a:rPr lang="en-US" sz="1400" b="1" dirty="0">
                <a:solidFill>
                  <a:schemeClr val="tx1"/>
                </a:solidFill>
              </a:rPr>
              <a:t>model</a:t>
            </a:r>
            <a:endParaRPr lang="en-US" sz="1400" b="1" dirty="0">
              <a:solidFill>
                <a:srgbClr val="0066FF"/>
              </a:solidFill>
            </a:endParaRPr>
          </a:p>
        </p:txBody>
      </p:sp>
      <p:sp>
        <p:nvSpPr>
          <p:cNvPr id="12" name="Line Callout 1 11"/>
          <p:cNvSpPr/>
          <p:nvPr/>
        </p:nvSpPr>
        <p:spPr>
          <a:xfrm>
            <a:off x="7391400" y="3048000"/>
            <a:ext cx="1219200" cy="762000"/>
          </a:xfrm>
          <a:prstGeom prst="borderCallout1">
            <a:avLst>
              <a:gd name="adj1" fmla="val 61677"/>
              <a:gd name="adj2" fmla="val -3414"/>
              <a:gd name="adj3" fmla="val 13952"/>
              <a:gd name="adj4" fmla="val -33086"/>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 </a:t>
            </a:r>
            <a:r>
              <a:rPr lang="en-US" sz="1400" b="1" dirty="0">
                <a:solidFill>
                  <a:schemeClr val="tx1"/>
                </a:solidFill>
              </a:rPr>
              <a:t>database design</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39</a:t>
            </a:fld>
            <a:endParaRPr lang="en-US" smtClean="0"/>
          </a:p>
          <a:p>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dirty="0" smtClean="0"/>
              <a:t>The Database Design</a:t>
            </a:r>
          </a:p>
        </p:txBody>
      </p:sp>
      <p:sp>
        <p:nvSpPr>
          <p:cNvPr id="7171" name="Rectangle 3"/>
          <p:cNvSpPr>
            <a:spLocks noGrp="1" noChangeArrowheads="1"/>
          </p:cNvSpPr>
          <p:nvPr>
            <p:ph idx="1"/>
          </p:nvPr>
        </p:nvSpPr>
        <p:spPr/>
        <p:txBody>
          <a:bodyPr/>
          <a:lstStyle/>
          <a:p>
            <a:pPr eaLnBrk="1" hangingPunct="1"/>
            <a:r>
              <a:rPr lang="en-US" dirty="0" smtClean="0"/>
              <a:t>A </a:t>
            </a:r>
            <a:r>
              <a:rPr lang="en-US" b="1" dirty="0" smtClean="0">
                <a:solidFill>
                  <a:srgbClr val="0099CC"/>
                </a:solidFill>
              </a:rPr>
              <a:t>data model</a:t>
            </a:r>
            <a:r>
              <a:rPr lang="en-US" dirty="0" smtClean="0">
                <a:solidFill>
                  <a:srgbClr val="0099CC"/>
                </a:solidFill>
              </a:rPr>
              <a:t> </a:t>
            </a:r>
            <a:r>
              <a:rPr lang="en-US" dirty="0" smtClean="0"/>
              <a:t>is transformed into a </a:t>
            </a:r>
            <a:r>
              <a:rPr lang="en-US" b="1" dirty="0" smtClean="0">
                <a:solidFill>
                  <a:srgbClr val="0099CC"/>
                </a:solidFill>
              </a:rPr>
              <a:t>database design</a:t>
            </a:r>
            <a:r>
              <a:rPr lang="en-US" dirty="0" smtClean="0"/>
              <a:t>.</a:t>
            </a:r>
          </a:p>
          <a:p>
            <a:pPr eaLnBrk="1" hangingPunct="1"/>
            <a:r>
              <a:rPr lang="en-US" dirty="0" smtClean="0"/>
              <a:t>A </a:t>
            </a:r>
            <a:r>
              <a:rPr lang="en-US" b="1" dirty="0" smtClean="0">
                <a:solidFill>
                  <a:srgbClr val="0099CC"/>
                </a:solidFill>
              </a:rPr>
              <a:t>database design</a:t>
            </a:r>
            <a:r>
              <a:rPr lang="en-US" dirty="0" smtClean="0">
                <a:solidFill>
                  <a:srgbClr val="0099CC"/>
                </a:solidFill>
              </a:rPr>
              <a:t> </a:t>
            </a:r>
            <a:r>
              <a:rPr lang="en-US" dirty="0" smtClean="0"/>
              <a:t>is a set of database specifications that can actually be implemented in a </a:t>
            </a:r>
            <a:r>
              <a:rPr lang="en-US" i="1" dirty="0" smtClean="0">
                <a:solidFill>
                  <a:srgbClr val="0099CC"/>
                </a:solidFill>
              </a:rPr>
              <a:t>specific DBMS product</a:t>
            </a:r>
            <a:r>
              <a:rPr lang="en-US" dirty="0" smtClean="0"/>
              <a:t>.</a:t>
            </a:r>
          </a:p>
          <a:p>
            <a:pPr lvl="1"/>
            <a:r>
              <a:rPr lang="en-US" dirty="0" smtClean="0"/>
              <a:t>Therefore, a database design for a database in Microsoft SQL Server 2014 will differ from a database design for the same database in Oracle Database or MySQL 5.6.</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4</a:t>
            </a:fld>
            <a:endParaRPr lang="en-US" smtClean="0"/>
          </a:p>
          <a:p>
            <a:endParaRPr lang="en-US"/>
          </a:p>
        </p:txBody>
      </p:sp>
    </p:spTree>
    <p:extLst>
      <p:ext uri="{BB962C8B-B14F-4D97-AF65-F5344CB8AC3E}">
        <p14:creationId xmlns:p14="http://schemas.microsoft.com/office/powerpoint/2010/main" val="271315100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188543" y="1528400"/>
            <a:ext cx="4766914" cy="4563199"/>
          </a:xfrm>
          <a:prstGeom prst="rect">
            <a:avLst/>
          </a:prstGeom>
        </p:spPr>
      </p:pic>
      <p:sp>
        <p:nvSpPr>
          <p:cNvPr id="33795" name="Rectangle 2"/>
          <p:cNvSpPr>
            <a:spLocks noGrp="1" noChangeArrowheads="1"/>
          </p:cNvSpPr>
          <p:nvPr>
            <p:ph type="title"/>
          </p:nvPr>
        </p:nvSpPr>
        <p:spPr/>
        <p:txBody>
          <a:bodyPr/>
          <a:lstStyle/>
          <a:p>
            <a:pPr eaLnBrk="1" hangingPunct="1"/>
            <a:r>
              <a:rPr lang="en-US" sz="3200" dirty="0" smtClean="0"/>
              <a:t>Relationships Using Weak Entities:</a:t>
            </a:r>
            <a:br>
              <a:rPr lang="en-US" sz="3200" dirty="0" smtClean="0"/>
            </a:br>
            <a:r>
              <a:rPr lang="en-US" sz="2800" dirty="0" smtClean="0"/>
              <a:t>Archetype/Instance Pattern </a:t>
            </a:r>
          </a:p>
        </p:txBody>
      </p:sp>
      <p:sp>
        <p:nvSpPr>
          <p:cNvPr id="11" name="Line Callout 1 10"/>
          <p:cNvSpPr/>
          <p:nvPr/>
        </p:nvSpPr>
        <p:spPr>
          <a:xfrm>
            <a:off x="533400" y="3048000"/>
            <a:ext cx="1295400" cy="685800"/>
          </a:xfrm>
          <a:prstGeom prst="borderCallout1">
            <a:avLst>
              <a:gd name="adj1" fmla="val 52005"/>
              <a:gd name="adj2" fmla="val 100848"/>
              <a:gd name="adj3" fmla="val -6959"/>
              <a:gd name="adj4" fmla="val 139975"/>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t>
            </a:r>
            <a:r>
              <a:rPr lang="en-US" sz="1400" dirty="0" smtClean="0">
                <a:solidFill>
                  <a:schemeClr val="tx1"/>
                </a:solidFill>
              </a:rPr>
              <a:t>a</a:t>
            </a:r>
            <a:br>
              <a:rPr lang="en-US" sz="1400" dirty="0" smtClean="0">
                <a:solidFill>
                  <a:schemeClr val="tx1"/>
                </a:solidFill>
              </a:rPr>
            </a:br>
            <a:r>
              <a:rPr lang="en-US" sz="1400" b="1" dirty="0" smtClean="0">
                <a:solidFill>
                  <a:schemeClr val="tx1"/>
                </a:solidFill>
              </a:rPr>
              <a:t>data </a:t>
            </a:r>
            <a:r>
              <a:rPr lang="en-US" sz="1400" b="1" dirty="0">
                <a:solidFill>
                  <a:schemeClr val="tx1"/>
                </a:solidFill>
              </a:rPr>
              <a:t>model</a:t>
            </a:r>
            <a:endParaRPr lang="en-US" sz="1400" b="1" dirty="0">
              <a:solidFill>
                <a:srgbClr val="0066FF"/>
              </a:solidFill>
            </a:endParaRPr>
          </a:p>
        </p:txBody>
      </p:sp>
      <p:sp>
        <p:nvSpPr>
          <p:cNvPr id="12" name="Line Callout 1 11"/>
          <p:cNvSpPr/>
          <p:nvPr/>
        </p:nvSpPr>
        <p:spPr>
          <a:xfrm>
            <a:off x="7391400" y="3048000"/>
            <a:ext cx="1219200" cy="762000"/>
          </a:xfrm>
          <a:prstGeom prst="borderCallout1">
            <a:avLst>
              <a:gd name="adj1" fmla="val 61677"/>
              <a:gd name="adj2" fmla="val -3414"/>
              <a:gd name="adj3" fmla="val -15048"/>
              <a:gd name="adj4" fmla="val -71836"/>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 </a:t>
            </a:r>
            <a:r>
              <a:rPr lang="en-US" sz="1400" b="1" dirty="0">
                <a:solidFill>
                  <a:schemeClr val="tx1"/>
                </a:solidFill>
              </a:rPr>
              <a:t>database design</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40</a:t>
            </a:fld>
            <a:endParaRPr lang="en-US" smtClean="0"/>
          </a:p>
          <a:p>
            <a:endParaRPr 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66800" y="1600200"/>
            <a:ext cx="6880774" cy="4185612"/>
          </a:xfrm>
          <a:prstGeom prst="rect">
            <a:avLst/>
          </a:prstGeom>
        </p:spPr>
      </p:pic>
      <p:sp>
        <p:nvSpPr>
          <p:cNvPr id="34819" name="Rectangle 2"/>
          <p:cNvSpPr>
            <a:spLocks noGrp="1" noChangeArrowheads="1"/>
          </p:cNvSpPr>
          <p:nvPr>
            <p:ph type="title"/>
          </p:nvPr>
        </p:nvSpPr>
        <p:spPr/>
        <p:txBody>
          <a:bodyPr/>
          <a:lstStyle/>
          <a:p>
            <a:pPr eaLnBrk="1" hangingPunct="1"/>
            <a:r>
              <a:rPr lang="en-US" smtClean="0"/>
              <a:t>Mixed Entity Relationships</a:t>
            </a:r>
          </a:p>
        </p:txBody>
      </p:sp>
      <p:sp>
        <p:nvSpPr>
          <p:cNvPr id="11" name="Line Callout 1 10"/>
          <p:cNvSpPr/>
          <p:nvPr/>
        </p:nvSpPr>
        <p:spPr>
          <a:xfrm>
            <a:off x="533400" y="3886200"/>
            <a:ext cx="1143000" cy="609600"/>
          </a:xfrm>
          <a:prstGeom prst="borderCallout1">
            <a:avLst>
              <a:gd name="adj1" fmla="val 52005"/>
              <a:gd name="adj2" fmla="val 100848"/>
              <a:gd name="adj3" fmla="val 15263"/>
              <a:gd name="adj4" fmla="val 141151"/>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t>
            </a:r>
            <a:r>
              <a:rPr lang="en-US" sz="1400" dirty="0" smtClean="0">
                <a:solidFill>
                  <a:schemeClr val="tx1"/>
                </a:solidFill>
              </a:rPr>
              <a:t>a</a:t>
            </a:r>
            <a:br>
              <a:rPr lang="en-US" sz="1400" dirty="0" smtClean="0">
                <a:solidFill>
                  <a:schemeClr val="tx1"/>
                </a:solidFill>
              </a:rPr>
            </a:br>
            <a:r>
              <a:rPr lang="en-US" sz="1400" b="1" dirty="0" smtClean="0">
                <a:solidFill>
                  <a:schemeClr val="tx1"/>
                </a:solidFill>
              </a:rPr>
              <a:t>data </a:t>
            </a:r>
            <a:r>
              <a:rPr lang="en-US" sz="1400" b="1" dirty="0">
                <a:solidFill>
                  <a:schemeClr val="tx1"/>
                </a:solidFill>
              </a:rPr>
              <a:t>model</a:t>
            </a:r>
            <a:endParaRPr lang="en-US" sz="1400" b="1" dirty="0">
              <a:solidFill>
                <a:srgbClr val="0066FF"/>
              </a:solidFill>
            </a:endParaRPr>
          </a:p>
        </p:txBody>
      </p:sp>
      <p:sp>
        <p:nvSpPr>
          <p:cNvPr id="12" name="Line Callout 1 11"/>
          <p:cNvSpPr/>
          <p:nvPr/>
        </p:nvSpPr>
        <p:spPr>
          <a:xfrm>
            <a:off x="7543800" y="3810000"/>
            <a:ext cx="1066800" cy="762000"/>
          </a:xfrm>
          <a:prstGeom prst="borderCallout1">
            <a:avLst>
              <a:gd name="adj1" fmla="val 61677"/>
              <a:gd name="adj2" fmla="val -3414"/>
              <a:gd name="adj3" fmla="val 22952"/>
              <a:gd name="adj4" fmla="val -60229"/>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 </a:t>
            </a:r>
            <a:r>
              <a:rPr lang="en-US" sz="1400" b="1" dirty="0">
                <a:solidFill>
                  <a:schemeClr val="tx1"/>
                </a:solidFill>
              </a:rPr>
              <a:t>database design</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41</a:t>
            </a:fld>
            <a:endParaRPr lang="en-US" smtClean="0"/>
          </a:p>
          <a:p>
            <a:endParaRPr lang="en-US"/>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778125" y="1501060"/>
            <a:ext cx="3810000" cy="4774645"/>
          </a:xfrm>
          <a:prstGeom prst="rect">
            <a:avLst/>
          </a:prstGeom>
        </p:spPr>
      </p:pic>
      <p:sp>
        <p:nvSpPr>
          <p:cNvPr id="35842" name="Rectangle 2"/>
          <p:cNvSpPr>
            <a:spLocks noGrp="1" noChangeArrowheads="1"/>
          </p:cNvSpPr>
          <p:nvPr>
            <p:ph type="title"/>
          </p:nvPr>
        </p:nvSpPr>
        <p:spPr/>
        <p:txBody>
          <a:bodyPr/>
          <a:lstStyle/>
          <a:p>
            <a:pPr eaLnBrk="1" hangingPunct="1"/>
            <a:r>
              <a:rPr lang="en-US" sz="4000" dirty="0" smtClean="0"/>
              <a:t>Mixed Entity Relationships:</a:t>
            </a:r>
            <a:br>
              <a:rPr lang="en-US" sz="4000" dirty="0" smtClean="0"/>
            </a:br>
            <a:r>
              <a:rPr lang="en-US" sz="2800" dirty="0" smtClean="0"/>
              <a:t>The SALES_ORDER Pattern I</a:t>
            </a:r>
            <a:endParaRPr lang="en-US" sz="4000" dirty="0" smtClean="0"/>
          </a:p>
        </p:txBody>
      </p:sp>
      <p:sp>
        <p:nvSpPr>
          <p:cNvPr id="11" name="Line Callout 1 10"/>
          <p:cNvSpPr/>
          <p:nvPr/>
        </p:nvSpPr>
        <p:spPr>
          <a:xfrm>
            <a:off x="533400" y="3048000"/>
            <a:ext cx="1524000" cy="685800"/>
          </a:xfrm>
          <a:prstGeom prst="borderCallout1">
            <a:avLst>
              <a:gd name="adj1" fmla="val 52005"/>
              <a:gd name="adj2" fmla="val 100848"/>
              <a:gd name="adj3" fmla="val 93187"/>
              <a:gd name="adj4" fmla="val 200061"/>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 </a:t>
            </a:r>
            <a:r>
              <a:rPr lang="en-US" sz="1400" b="1" dirty="0">
                <a:solidFill>
                  <a:schemeClr val="tx1"/>
                </a:solidFill>
              </a:rPr>
              <a:t>data model</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42</a:t>
            </a:fld>
            <a:endParaRPr lang="en-US" smtClean="0"/>
          </a:p>
          <a:p>
            <a:endParaRPr lang="en-US"/>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749153" y="1509641"/>
            <a:ext cx="3645694" cy="4738759"/>
          </a:xfrm>
          <a:prstGeom prst="rect">
            <a:avLst/>
          </a:prstGeom>
        </p:spPr>
      </p:pic>
      <p:sp>
        <p:nvSpPr>
          <p:cNvPr id="36866" name="Rectangle 2"/>
          <p:cNvSpPr>
            <a:spLocks noGrp="1" noChangeArrowheads="1"/>
          </p:cNvSpPr>
          <p:nvPr>
            <p:ph type="title"/>
          </p:nvPr>
        </p:nvSpPr>
        <p:spPr/>
        <p:txBody>
          <a:bodyPr/>
          <a:lstStyle/>
          <a:p>
            <a:pPr eaLnBrk="1" hangingPunct="1"/>
            <a:r>
              <a:rPr lang="en-US" sz="4000" dirty="0" smtClean="0"/>
              <a:t>Mixed Entity Relationships:</a:t>
            </a:r>
            <a:br>
              <a:rPr lang="en-US" sz="4000" dirty="0" smtClean="0"/>
            </a:br>
            <a:r>
              <a:rPr lang="en-US" sz="2800" dirty="0" smtClean="0"/>
              <a:t>The SALES_ORDER Pattern II</a:t>
            </a:r>
            <a:endParaRPr lang="en-US" sz="4000" dirty="0" smtClean="0"/>
          </a:p>
        </p:txBody>
      </p:sp>
      <p:sp>
        <p:nvSpPr>
          <p:cNvPr id="10" name="Line Callout 1 9"/>
          <p:cNvSpPr/>
          <p:nvPr/>
        </p:nvSpPr>
        <p:spPr>
          <a:xfrm>
            <a:off x="7010400" y="3048000"/>
            <a:ext cx="1600200" cy="762000"/>
          </a:xfrm>
          <a:prstGeom prst="borderCallout1">
            <a:avLst>
              <a:gd name="adj1" fmla="val 61677"/>
              <a:gd name="adj2" fmla="val -3414"/>
              <a:gd name="adj3" fmla="val 44936"/>
              <a:gd name="adj4" fmla="val -99885"/>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t>
            </a:r>
            <a:r>
              <a:rPr lang="en-US" sz="1400" dirty="0" smtClean="0">
                <a:solidFill>
                  <a:schemeClr val="tx1"/>
                </a:solidFill>
              </a:rPr>
              <a:t>a</a:t>
            </a:r>
            <a:br>
              <a:rPr lang="en-US" sz="1400" dirty="0" smtClean="0">
                <a:solidFill>
                  <a:schemeClr val="tx1"/>
                </a:solidFill>
              </a:rPr>
            </a:br>
            <a:r>
              <a:rPr lang="en-US" sz="1400" b="1" dirty="0" smtClean="0">
                <a:solidFill>
                  <a:schemeClr val="tx1"/>
                </a:solidFill>
              </a:rPr>
              <a:t>database </a:t>
            </a:r>
            <a:r>
              <a:rPr lang="en-US" sz="1400" b="1" dirty="0">
                <a:solidFill>
                  <a:schemeClr val="tx1"/>
                </a:solidFill>
              </a:rPr>
              <a:t>design</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43</a:t>
            </a:fld>
            <a:endParaRPr lang="en-US" smtClean="0"/>
          </a:p>
          <a:p>
            <a:endParaRPr lang="en-US"/>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33400" y="2651626"/>
            <a:ext cx="8077200" cy="3444374"/>
          </a:xfrm>
          <a:prstGeom prst="rect">
            <a:avLst/>
          </a:prstGeom>
        </p:spPr>
      </p:pic>
      <p:sp>
        <p:nvSpPr>
          <p:cNvPr id="37891" name="Rectangle 2"/>
          <p:cNvSpPr>
            <a:spLocks noGrp="1" noChangeArrowheads="1"/>
          </p:cNvSpPr>
          <p:nvPr>
            <p:ph type="title"/>
          </p:nvPr>
        </p:nvSpPr>
        <p:spPr/>
        <p:txBody>
          <a:bodyPr/>
          <a:lstStyle/>
          <a:p>
            <a:pPr eaLnBrk="1" hangingPunct="1"/>
            <a:r>
              <a:rPr lang="en-US" smtClean="0"/>
              <a:t>Subtype Relationships</a:t>
            </a:r>
          </a:p>
        </p:txBody>
      </p:sp>
      <p:sp>
        <p:nvSpPr>
          <p:cNvPr id="11" name="Line Callout 1 10"/>
          <p:cNvSpPr/>
          <p:nvPr/>
        </p:nvSpPr>
        <p:spPr>
          <a:xfrm>
            <a:off x="533400" y="1752600"/>
            <a:ext cx="1143000" cy="685800"/>
          </a:xfrm>
          <a:prstGeom prst="borderCallout1">
            <a:avLst>
              <a:gd name="adj1" fmla="val 101185"/>
              <a:gd name="adj2" fmla="val 52370"/>
              <a:gd name="adj3" fmla="val 171875"/>
              <a:gd name="adj4" fmla="val 76795"/>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t>
            </a:r>
            <a:r>
              <a:rPr lang="en-US" sz="1400" dirty="0" smtClean="0">
                <a:solidFill>
                  <a:schemeClr val="tx1"/>
                </a:solidFill>
              </a:rPr>
              <a:t>a</a:t>
            </a:r>
            <a:br>
              <a:rPr lang="en-US" sz="1400" dirty="0" smtClean="0">
                <a:solidFill>
                  <a:schemeClr val="tx1"/>
                </a:solidFill>
              </a:rPr>
            </a:br>
            <a:r>
              <a:rPr lang="en-US" sz="1400" b="1" dirty="0" smtClean="0">
                <a:solidFill>
                  <a:schemeClr val="tx1"/>
                </a:solidFill>
              </a:rPr>
              <a:t>data </a:t>
            </a:r>
            <a:r>
              <a:rPr lang="en-US" sz="1400" b="1" dirty="0">
                <a:solidFill>
                  <a:schemeClr val="tx1"/>
                </a:solidFill>
              </a:rPr>
              <a:t>model</a:t>
            </a:r>
            <a:endParaRPr lang="en-US" sz="1400" b="1" dirty="0">
              <a:solidFill>
                <a:srgbClr val="0066FF"/>
              </a:solidFill>
            </a:endParaRPr>
          </a:p>
        </p:txBody>
      </p:sp>
      <p:sp>
        <p:nvSpPr>
          <p:cNvPr id="12" name="Line Callout 1 11"/>
          <p:cNvSpPr/>
          <p:nvPr/>
        </p:nvSpPr>
        <p:spPr>
          <a:xfrm>
            <a:off x="7543800" y="1752600"/>
            <a:ext cx="1066800" cy="762000"/>
          </a:xfrm>
          <a:prstGeom prst="borderCallout1">
            <a:avLst>
              <a:gd name="adj1" fmla="val 100038"/>
              <a:gd name="adj2" fmla="val 49279"/>
              <a:gd name="adj3" fmla="val 164772"/>
              <a:gd name="adj4" fmla="val 2898"/>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 </a:t>
            </a:r>
            <a:r>
              <a:rPr lang="en-US" sz="1400" b="1" dirty="0">
                <a:solidFill>
                  <a:schemeClr val="tx1"/>
                </a:solidFill>
              </a:rPr>
              <a:t>database design</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44</a:t>
            </a:fld>
            <a:endParaRPr lang="en-US" smtClean="0"/>
          </a:p>
          <a:p>
            <a:endParaRPr lang="en-US"/>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28800" y="1692755"/>
            <a:ext cx="6433657" cy="4615970"/>
          </a:xfrm>
          <a:prstGeom prst="rect">
            <a:avLst/>
          </a:prstGeom>
        </p:spPr>
      </p:pic>
      <p:sp>
        <p:nvSpPr>
          <p:cNvPr id="38914" name="Rectangle 2"/>
          <p:cNvSpPr>
            <a:spLocks noGrp="1" noChangeArrowheads="1"/>
          </p:cNvSpPr>
          <p:nvPr>
            <p:ph type="title"/>
          </p:nvPr>
        </p:nvSpPr>
        <p:spPr/>
        <p:txBody>
          <a:bodyPr/>
          <a:lstStyle/>
          <a:p>
            <a:pPr eaLnBrk="1" hangingPunct="1"/>
            <a:r>
              <a:rPr lang="en-US" sz="4000" smtClean="0"/>
              <a:t>Recursive Relationships:</a:t>
            </a:r>
            <a:br>
              <a:rPr lang="en-US" sz="4000" smtClean="0"/>
            </a:br>
            <a:r>
              <a:rPr lang="en-US" sz="4000" smtClean="0"/>
              <a:t>1:1 Recursive Relationships</a:t>
            </a:r>
          </a:p>
        </p:txBody>
      </p:sp>
      <p:sp>
        <p:nvSpPr>
          <p:cNvPr id="11" name="Line Callout 1 10"/>
          <p:cNvSpPr/>
          <p:nvPr/>
        </p:nvSpPr>
        <p:spPr>
          <a:xfrm>
            <a:off x="533400" y="1752600"/>
            <a:ext cx="1143000" cy="685800"/>
          </a:xfrm>
          <a:prstGeom prst="borderCallout1">
            <a:avLst>
              <a:gd name="adj1" fmla="val 101185"/>
              <a:gd name="adj2" fmla="val 52370"/>
              <a:gd name="adj3" fmla="val 274098"/>
              <a:gd name="adj4" fmla="val 124509"/>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t>
            </a:r>
            <a:r>
              <a:rPr lang="en-US" sz="1400" dirty="0" smtClean="0">
                <a:solidFill>
                  <a:schemeClr val="tx1"/>
                </a:solidFill>
              </a:rPr>
              <a:t>a</a:t>
            </a:r>
            <a:br>
              <a:rPr lang="en-US" sz="1400" dirty="0" smtClean="0">
                <a:solidFill>
                  <a:schemeClr val="tx1"/>
                </a:solidFill>
              </a:rPr>
            </a:br>
            <a:r>
              <a:rPr lang="en-US" sz="1400" b="1" dirty="0" smtClean="0">
                <a:solidFill>
                  <a:schemeClr val="tx1"/>
                </a:solidFill>
              </a:rPr>
              <a:t>data </a:t>
            </a:r>
            <a:r>
              <a:rPr lang="en-US" sz="1400" b="1" dirty="0">
                <a:solidFill>
                  <a:schemeClr val="tx1"/>
                </a:solidFill>
              </a:rPr>
              <a:t>model</a:t>
            </a:r>
            <a:endParaRPr lang="en-US" sz="1400" b="1" dirty="0">
              <a:solidFill>
                <a:srgbClr val="0066FF"/>
              </a:solidFill>
            </a:endParaRPr>
          </a:p>
        </p:txBody>
      </p:sp>
      <p:sp>
        <p:nvSpPr>
          <p:cNvPr id="12" name="Line Callout 1 11"/>
          <p:cNvSpPr/>
          <p:nvPr/>
        </p:nvSpPr>
        <p:spPr>
          <a:xfrm>
            <a:off x="7543800" y="1752600"/>
            <a:ext cx="1066800" cy="762000"/>
          </a:xfrm>
          <a:prstGeom prst="borderCallout1">
            <a:avLst>
              <a:gd name="adj1" fmla="val 100038"/>
              <a:gd name="adj2" fmla="val 49279"/>
              <a:gd name="adj3" fmla="val 276575"/>
              <a:gd name="adj4" fmla="val -90697"/>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 </a:t>
            </a:r>
            <a:r>
              <a:rPr lang="en-US" sz="1400" b="1" dirty="0">
                <a:solidFill>
                  <a:schemeClr val="tx1"/>
                </a:solidFill>
              </a:rPr>
              <a:t>database design</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45</a:t>
            </a:fld>
            <a:endParaRPr lang="en-US" smtClean="0"/>
          </a:p>
          <a:p>
            <a:endParaRPr lang="en-US"/>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02919" y="3352800"/>
            <a:ext cx="6938162" cy="2380324"/>
          </a:xfrm>
          <a:prstGeom prst="rect">
            <a:avLst/>
          </a:prstGeom>
        </p:spPr>
      </p:pic>
      <p:sp>
        <p:nvSpPr>
          <p:cNvPr id="39938" name="Rectangle 2"/>
          <p:cNvSpPr>
            <a:spLocks noGrp="1" noChangeArrowheads="1"/>
          </p:cNvSpPr>
          <p:nvPr>
            <p:ph type="title"/>
          </p:nvPr>
        </p:nvSpPr>
        <p:spPr/>
        <p:txBody>
          <a:bodyPr/>
          <a:lstStyle/>
          <a:p>
            <a:pPr eaLnBrk="1" hangingPunct="1"/>
            <a:r>
              <a:rPr lang="en-US" sz="4000" smtClean="0"/>
              <a:t>Recursive Relationships:</a:t>
            </a:r>
            <a:br>
              <a:rPr lang="en-US" sz="4000" smtClean="0"/>
            </a:br>
            <a:r>
              <a:rPr lang="en-US" sz="4000" smtClean="0"/>
              <a:t>1:N Recursive Relationships</a:t>
            </a:r>
          </a:p>
        </p:txBody>
      </p:sp>
      <p:sp>
        <p:nvSpPr>
          <p:cNvPr id="11" name="Line Callout 1 10"/>
          <p:cNvSpPr/>
          <p:nvPr/>
        </p:nvSpPr>
        <p:spPr>
          <a:xfrm>
            <a:off x="533400" y="1752600"/>
            <a:ext cx="1143000" cy="685800"/>
          </a:xfrm>
          <a:prstGeom prst="borderCallout1">
            <a:avLst>
              <a:gd name="adj1" fmla="val 101185"/>
              <a:gd name="adj2" fmla="val 52370"/>
              <a:gd name="adj3" fmla="val 218542"/>
              <a:gd name="adj4" fmla="val 102509"/>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t>
            </a:r>
            <a:r>
              <a:rPr lang="en-US" sz="1400" dirty="0" smtClean="0">
                <a:solidFill>
                  <a:schemeClr val="tx1"/>
                </a:solidFill>
              </a:rPr>
              <a:t>a</a:t>
            </a:r>
            <a:br>
              <a:rPr lang="en-US" sz="1400" dirty="0" smtClean="0">
                <a:solidFill>
                  <a:schemeClr val="tx1"/>
                </a:solidFill>
              </a:rPr>
            </a:br>
            <a:r>
              <a:rPr lang="en-US" sz="1400" b="1" dirty="0" smtClean="0">
                <a:solidFill>
                  <a:schemeClr val="tx1"/>
                </a:solidFill>
              </a:rPr>
              <a:t>data </a:t>
            </a:r>
            <a:r>
              <a:rPr lang="en-US" sz="1400" b="1" dirty="0">
                <a:solidFill>
                  <a:schemeClr val="tx1"/>
                </a:solidFill>
              </a:rPr>
              <a:t>model</a:t>
            </a:r>
            <a:endParaRPr lang="en-US" sz="1400" b="1" dirty="0">
              <a:solidFill>
                <a:srgbClr val="0066FF"/>
              </a:solidFill>
            </a:endParaRPr>
          </a:p>
        </p:txBody>
      </p:sp>
      <p:sp>
        <p:nvSpPr>
          <p:cNvPr id="12" name="Line Callout 1 11"/>
          <p:cNvSpPr/>
          <p:nvPr/>
        </p:nvSpPr>
        <p:spPr>
          <a:xfrm>
            <a:off x="7543800" y="1752600"/>
            <a:ext cx="1066800" cy="762000"/>
          </a:xfrm>
          <a:prstGeom prst="borderCallout1">
            <a:avLst>
              <a:gd name="adj1" fmla="val 100038"/>
              <a:gd name="adj2" fmla="val 49279"/>
              <a:gd name="adj3" fmla="val 252969"/>
              <a:gd name="adj4" fmla="val -41517"/>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 </a:t>
            </a:r>
            <a:r>
              <a:rPr lang="en-US" sz="1400" b="1" dirty="0">
                <a:solidFill>
                  <a:schemeClr val="tx1"/>
                </a:solidFill>
              </a:rPr>
              <a:t>database design</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46</a:t>
            </a:fld>
            <a:endParaRPr lang="en-US" smtClean="0"/>
          </a:p>
          <a:p>
            <a:endParaRPr lang="en-US"/>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1" y="2698831"/>
            <a:ext cx="8229600" cy="3168569"/>
          </a:xfrm>
          <a:prstGeom prst="rect">
            <a:avLst/>
          </a:prstGeom>
        </p:spPr>
      </p:pic>
      <p:sp>
        <p:nvSpPr>
          <p:cNvPr id="40962" name="Rectangle 2"/>
          <p:cNvSpPr>
            <a:spLocks noGrp="1" noChangeArrowheads="1"/>
          </p:cNvSpPr>
          <p:nvPr>
            <p:ph type="title"/>
          </p:nvPr>
        </p:nvSpPr>
        <p:spPr/>
        <p:txBody>
          <a:bodyPr/>
          <a:lstStyle/>
          <a:p>
            <a:pPr eaLnBrk="1" hangingPunct="1"/>
            <a:r>
              <a:rPr lang="en-US" sz="4000" smtClean="0"/>
              <a:t>Recursive Relationships:</a:t>
            </a:r>
            <a:br>
              <a:rPr lang="en-US" sz="4000" smtClean="0"/>
            </a:br>
            <a:r>
              <a:rPr lang="en-US" sz="4000" smtClean="0"/>
              <a:t>N:M Recursive Relationships</a:t>
            </a:r>
          </a:p>
        </p:txBody>
      </p:sp>
      <p:sp>
        <p:nvSpPr>
          <p:cNvPr id="11" name="Line Callout 1 10"/>
          <p:cNvSpPr/>
          <p:nvPr/>
        </p:nvSpPr>
        <p:spPr>
          <a:xfrm>
            <a:off x="2362200" y="1828800"/>
            <a:ext cx="1219200" cy="685800"/>
          </a:xfrm>
          <a:prstGeom prst="borderCallout1">
            <a:avLst>
              <a:gd name="adj1" fmla="val 101185"/>
              <a:gd name="adj2" fmla="val 52370"/>
              <a:gd name="adj3" fmla="val 188542"/>
              <a:gd name="adj4" fmla="val -16866"/>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t>
            </a:r>
            <a:r>
              <a:rPr lang="en-US" sz="1400" dirty="0" smtClean="0">
                <a:solidFill>
                  <a:schemeClr val="tx1"/>
                </a:solidFill>
              </a:rPr>
              <a:t>a</a:t>
            </a:r>
          </a:p>
          <a:p>
            <a:pPr>
              <a:defRPr/>
            </a:pPr>
            <a:r>
              <a:rPr lang="en-US" sz="1400" b="1" dirty="0" smtClean="0">
                <a:solidFill>
                  <a:schemeClr val="tx1"/>
                </a:solidFill>
              </a:rPr>
              <a:t>data </a:t>
            </a:r>
            <a:r>
              <a:rPr lang="en-US" sz="1400" b="1" dirty="0">
                <a:solidFill>
                  <a:schemeClr val="tx1"/>
                </a:solidFill>
              </a:rPr>
              <a:t>model</a:t>
            </a:r>
            <a:endParaRPr lang="en-US" sz="1400" b="1" dirty="0">
              <a:solidFill>
                <a:srgbClr val="0066FF"/>
              </a:solidFill>
            </a:endParaRPr>
          </a:p>
        </p:txBody>
      </p:sp>
      <p:sp>
        <p:nvSpPr>
          <p:cNvPr id="12" name="Line Callout 1 11"/>
          <p:cNvSpPr/>
          <p:nvPr/>
        </p:nvSpPr>
        <p:spPr>
          <a:xfrm>
            <a:off x="7543800" y="1752600"/>
            <a:ext cx="1066800" cy="762000"/>
          </a:xfrm>
          <a:prstGeom prst="borderCallout1">
            <a:avLst>
              <a:gd name="adj1" fmla="val 100038"/>
              <a:gd name="adj2" fmla="val 49279"/>
              <a:gd name="adj3" fmla="val 252969"/>
              <a:gd name="adj4" fmla="val -41517"/>
            </a:avLst>
          </a:prstGeom>
          <a:solidFill>
            <a:srgbClr val="CCECFF"/>
          </a:solidFill>
          <a:ln w="9525">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chemeClr val="tx1"/>
                </a:solidFill>
              </a:rPr>
              <a:t>As a </a:t>
            </a:r>
            <a:r>
              <a:rPr lang="en-US" sz="1400" b="1" dirty="0">
                <a:solidFill>
                  <a:schemeClr val="tx1"/>
                </a:solidFill>
              </a:rPr>
              <a:t>database design</a:t>
            </a:r>
            <a:endParaRPr lang="en-US" sz="1400" b="1" dirty="0">
              <a:solidFill>
                <a:srgbClr val="0066FF"/>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47</a:t>
            </a:fld>
            <a:endParaRPr lang="en-US" smtClean="0"/>
          </a:p>
          <a:p>
            <a:endParaRPr 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sz="4000" smtClean="0"/>
              <a:t>Representing Ternary and Higher-Order Relationships</a:t>
            </a:r>
          </a:p>
        </p:txBody>
      </p:sp>
      <p:sp>
        <p:nvSpPr>
          <p:cNvPr id="41987" name="Rectangle 3"/>
          <p:cNvSpPr>
            <a:spLocks noGrp="1" noChangeArrowheads="1"/>
          </p:cNvSpPr>
          <p:nvPr>
            <p:ph idx="1"/>
          </p:nvPr>
        </p:nvSpPr>
        <p:spPr/>
        <p:txBody>
          <a:bodyPr/>
          <a:lstStyle/>
          <a:p>
            <a:pPr eaLnBrk="1" hangingPunct="1">
              <a:lnSpc>
                <a:spcPct val="90000"/>
              </a:lnSpc>
            </a:pPr>
            <a:r>
              <a:rPr lang="en-US" sz="2800" smtClean="0"/>
              <a:t>Ternary and higher-order relationships may be constrained by the binary relationship that comprise them.</a:t>
            </a:r>
          </a:p>
          <a:p>
            <a:pPr lvl="1" eaLnBrk="1" hangingPunct="1">
              <a:lnSpc>
                <a:spcPct val="90000"/>
              </a:lnSpc>
              <a:buClr>
                <a:schemeClr val="tx1"/>
              </a:buClr>
            </a:pPr>
            <a:r>
              <a:rPr lang="en-US" sz="2400" b="1" smtClean="0">
                <a:solidFill>
                  <a:srgbClr val="0099CC"/>
                </a:solidFill>
              </a:rPr>
              <a:t>MUST constraint</a:t>
            </a:r>
            <a:r>
              <a:rPr lang="en-US" sz="2400" smtClean="0">
                <a:cs typeface="Arial" panose="020B0604020202020204" pitchFamily="34" charset="0"/>
              </a:rPr>
              <a:t>—r</a:t>
            </a:r>
            <a:r>
              <a:rPr lang="en-US" sz="2400" smtClean="0"/>
              <a:t>equires that one entity must be combined with another entity in the ternary (or higher-order) relationship.</a:t>
            </a:r>
          </a:p>
          <a:p>
            <a:pPr lvl="1" eaLnBrk="1" hangingPunct="1">
              <a:lnSpc>
                <a:spcPct val="90000"/>
              </a:lnSpc>
              <a:buClr>
                <a:schemeClr val="tx1"/>
              </a:buClr>
            </a:pPr>
            <a:r>
              <a:rPr lang="en-US" sz="2400" b="1" smtClean="0">
                <a:solidFill>
                  <a:srgbClr val="0099CC"/>
                </a:solidFill>
              </a:rPr>
              <a:t>MUST NOT constraint</a:t>
            </a:r>
            <a:r>
              <a:rPr lang="en-US" sz="2400" smtClean="0">
                <a:cs typeface="Arial" panose="020B0604020202020204" pitchFamily="34" charset="0"/>
              </a:rPr>
              <a:t>—r</a:t>
            </a:r>
            <a:r>
              <a:rPr lang="en-US" sz="2400" smtClean="0"/>
              <a:t>equires that certain combinations of two entities are not allowed to occur in the ternary (or higher-order) relationship.</a:t>
            </a:r>
          </a:p>
          <a:p>
            <a:pPr lvl="1" eaLnBrk="1" hangingPunct="1">
              <a:lnSpc>
                <a:spcPct val="90000"/>
              </a:lnSpc>
              <a:buClr>
                <a:schemeClr val="tx1"/>
              </a:buClr>
            </a:pPr>
            <a:r>
              <a:rPr lang="en-US" sz="2400" b="1" smtClean="0">
                <a:solidFill>
                  <a:srgbClr val="0099CC"/>
                </a:solidFill>
              </a:rPr>
              <a:t>MUST COVER constraint</a:t>
            </a:r>
            <a:r>
              <a:rPr lang="en-US" sz="2400" smtClean="0">
                <a:cs typeface="Arial" panose="020B0604020202020204" pitchFamily="34" charset="0"/>
              </a:rPr>
              <a:t>—a</a:t>
            </a:r>
            <a:r>
              <a:rPr lang="en-US" sz="2400" smtClean="0"/>
              <a:t> binary relationship specifies all combinations of two entities that must appear in the ternary (or higher-order) relationship.</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48</a:t>
            </a:fld>
            <a:endParaRPr lang="en-US" smtClean="0"/>
          </a:p>
          <a:p>
            <a:endParaRPr lang="en-US"/>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83724" y="1477963"/>
            <a:ext cx="6776552" cy="4614706"/>
          </a:xfrm>
          <a:prstGeom prst="rect">
            <a:avLst/>
          </a:prstGeom>
        </p:spPr>
      </p:pic>
      <p:sp>
        <p:nvSpPr>
          <p:cNvPr id="43010" name="Rectangle 2"/>
          <p:cNvSpPr>
            <a:spLocks noGrp="1" noChangeArrowheads="1"/>
          </p:cNvSpPr>
          <p:nvPr>
            <p:ph type="title"/>
          </p:nvPr>
        </p:nvSpPr>
        <p:spPr/>
        <p:txBody>
          <a:bodyPr/>
          <a:lstStyle/>
          <a:p>
            <a:pPr eaLnBrk="1" hangingPunct="1"/>
            <a:r>
              <a:rPr lang="en-US" smtClean="0"/>
              <a:t>MUST Constraint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49</a:t>
            </a:fld>
            <a:endParaRPr lang="en-US" smtClean="0"/>
          </a:p>
          <a:p>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US" smtClean="0"/>
              <a:t>Database Design </a:t>
            </a:r>
            <a:r>
              <a:rPr lang="en-US" dirty="0" smtClean="0"/>
              <a:t>in the SDLC</a:t>
            </a:r>
            <a:endParaRPr lang="en-US" dirty="0"/>
          </a:p>
        </p:txBody>
      </p:sp>
      <p:pic>
        <p:nvPicPr>
          <p:cNvPr id="6" name="Content Placeholder 5"/>
          <p:cNvPicPr>
            <a:picLocks noGrp="1" noChangeAspect="1"/>
          </p:cNvPicPr>
          <p:nvPr>
            <p:ph idx="1"/>
          </p:nvPr>
        </p:nvPicPr>
        <p:blipFill>
          <a:blip r:embed="rId2"/>
          <a:stretch>
            <a:fillRect/>
          </a:stretch>
        </p:blipFill>
        <p:spPr>
          <a:xfrm>
            <a:off x="3609654" y="1219200"/>
            <a:ext cx="5077146" cy="4906963"/>
          </a:xfrm>
          <a:prstGeom prst="rect">
            <a:avLst/>
          </a:prstGeom>
        </p:spPr>
      </p:pic>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7" name="AutoShape 6"/>
          <p:cNvSpPr>
            <a:spLocks/>
          </p:cNvSpPr>
          <p:nvPr/>
        </p:nvSpPr>
        <p:spPr bwMode="auto">
          <a:xfrm>
            <a:off x="457200" y="4724400"/>
            <a:ext cx="2133600" cy="685800"/>
          </a:xfrm>
          <a:prstGeom prst="borderCallout1">
            <a:avLst>
              <a:gd name="adj1" fmla="val 48993"/>
              <a:gd name="adj2" fmla="val 99775"/>
              <a:gd name="adj3" fmla="val -206333"/>
              <a:gd name="adj4" fmla="val 287423"/>
            </a:avLst>
          </a:prstGeom>
          <a:solidFill>
            <a:srgbClr val="99CCFF"/>
          </a:solidFill>
          <a:ln w="9525">
            <a:solidFill>
              <a:srgbClr val="000000"/>
            </a:solidFill>
            <a:miter lim="800000"/>
            <a:headEnd/>
            <a:tailEnd type="stealth" w="med" len="med"/>
          </a:ln>
        </p:spPr>
        <p:txBody>
          <a:bodyPr/>
          <a:lstStyle/>
          <a:p>
            <a:r>
              <a:rPr lang="en-US" sz="1200" dirty="0" smtClean="0">
                <a:ea typeface="Times New Roman" pitchFamily="18" charset="0"/>
              </a:rPr>
              <a:t>Database design occurs in the </a:t>
            </a:r>
            <a:r>
              <a:rPr lang="en-US" sz="1200" b="1" dirty="0" smtClean="0">
                <a:ea typeface="Times New Roman" pitchFamily="18" charset="0"/>
              </a:rPr>
              <a:t>component design</a:t>
            </a:r>
            <a:r>
              <a:rPr lang="en-US" sz="1200" dirty="0" smtClean="0">
                <a:ea typeface="Times New Roman" pitchFamily="18" charset="0"/>
              </a:rPr>
              <a:t> step of the SDLC</a:t>
            </a:r>
            <a:endParaRPr lang="en-US" sz="1200" b="1" dirty="0">
              <a:ea typeface="Times New Roman" pitchFamily="18" charset="0"/>
            </a:endParaRPr>
          </a:p>
        </p:txBody>
      </p:sp>
      <p:sp>
        <p:nvSpPr>
          <p:cNvPr id="8" name="AutoShape 6"/>
          <p:cNvSpPr>
            <a:spLocks/>
          </p:cNvSpPr>
          <p:nvPr/>
        </p:nvSpPr>
        <p:spPr bwMode="auto">
          <a:xfrm>
            <a:off x="457200" y="1196657"/>
            <a:ext cx="2133600" cy="708343"/>
          </a:xfrm>
          <a:prstGeom prst="borderCallout1">
            <a:avLst>
              <a:gd name="adj1" fmla="val 48993"/>
              <a:gd name="adj2" fmla="val 99775"/>
              <a:gd name="adj3" fmla="val 53054"/>
              <a:gd name="adj4" fmla="val 143851"/>
            </a:avLst>
          </a:prstGeom>
          <a:solidFill>
            <a:srgbClr val="99CCFF"/>
          </a:solidFill>
          <a:ln w="9525">
            <a:solidFill>
              <a:srgbClr val="000000"/>
            </a:solidFill>
            <a:miter lim="800000"/>
            <a:headEnd/>
            <a:tailEnd type="stealth" w="med" len="med"/>
          </a:ln>
        </p:spPr>
        <p:txBody>
          <a:bodyPr/>
          <a:lstStyle/>
          <a:p>
            <a:r>
              <a:rPr lang="en-US" sz="1200" dirty="0" smtClean="0">
                <a:ea typeface="Times New Roman" pitchFamily="18" charset="0"/>
              </a:rPr>
              <a:t>The </a:t>
            </a:r>
            <a:r>
              <a:rPr lang="en-US" sz="1200" b="1" dirty="0" smtClean="0">
                <a:ea typeface="Times New Roman" pitchFamily="18" charset="0"/>
              </a:rPr>
              <a:t>systems development life cycle (SDLC)</a:t>
            </a:r>
            <a:r>
              <a:rPr lang="en-US" sz="1200" dirty="0" smtClean="0">
                <a:ea typeface="Times New Roman" pitchFamily="18" charset="0"/>
              </a:rPr>
              <a:t> as discussed in Appendix B</a:t>
            </a:r>
            <a:endParaRPr lang="en-US" sz="1200" dirty="0">
              <a:ea typeface="Times New Roman" pitchFamily="18" charset="0"/>
            </a:endParaRPr>
          </a:p>
        </p:txBody>
      </p:sp>
      <p:sp>
        <p:nvSpPr>
          <p:cNvPr id="9" name="AutoShape 6"/>
          <p:cNvSpPr>
            <a:spLocks/>
          </p:cNvSpPr>
          <p:nvPr/>
        </p:nvSpPr>
        <p:spPr bwMode="auto">
          <a:xfrm>
            <a:off x="457200" y="5440363"/>
            <a:ext cx="2133600" cy="685800"/>
          </a:xfrm>
          <a:prstGeom prst="borderCallout1">
            <a:avLst>
              <a:gd name="adj1" fmla="val 18993"/>
              <a:gd name="adj2" fmla="val 100489"/>
              <a:gd name="adj3" fmla="val -311888"/>
              <a:gd name="adj4" fmla="val 358137"/>
            </a:avLst>
          </a:prstGeom>
          <a:solidFill>
            <a:srgbClr val="99CCFF"/>
          </a:solidFill>
          <a:ln w="9525">
            <a:solidFill>
              <a:srgbClr val="000000"/>
            </a:solidFill>
            <a:miter lim="800000"/>
            <a:headEnd/>
            <a:tailEnd type="stealth" w="med" len="med"/>
          </a:ln>
        </p:spPr>
        <p:txBody>
          <a:bodyPr/>
          <a:lstStyle/>
          <a:p>
            <a:r>
              <a:rPr lang="en-US" sz="1200" dirty="0" smtClean="0">
                <a:ea typeface="Times New Roman" pitchFamily="18" charset="0"/>
              </a:rPr>
              <a:t>The final </a:t>
            </a:r>
            <a:r>
              <a:rPr lang="en-US" sz="1200" b="1" dirty="0" smtClean="0">
                <a:ea typeface="Times New Roman" pitchFamily="18" charset="0"/>
              </a:rPr>
              <a:t>database design</a:t>
            </a:r>
            <a:r>
              <a:rPr lang="en-US" sz="1200" dirty="0" smtClean="0">
                <a:ea typeface="Times New Roman" pitchFamily="18" charset="0"/>
              </a:rPr>
              <a:t> is part of the final </a:t>
            </a:r>
            <a:r>
              <a:rPr lang="en-US" sz="1200" b="1" dirty="0" smtClean="0">
                <a:ea typeface="Times New Roman" pitchFamily="18" charset="0"/>
              </a:rPr>
              <a:t>system design</a:t>
            </a:r>
            <a:endParaRPr lang="en-US" sz="1200" b="1" dirty="0">
              <a:ea typeface="Times New Roman" pitchFamily="18" charset="0"/>
            </a:endParaRPr>
          </a:p>
        </p:txBody>
      </p:sp>
      <p:sp>
        <p:nvSpPr>
          <p:cNvPr id="3" name="Slide Number Placeholder 2"/>
          <p:cNvSpPr>
            <a:spLocks noGrp="1"/>
          </p:cNvSpPr>
          <p:nvPr>
            <p:ph type="sldNum" sz="quarter" idx="11"/>
          </p:nvPr>
        </p:nvSpPr>
        <p:spPr/>
        <p:txBody>
          <a:bodyPr/>
          <a:lstStyle/>
          <a:p>
            <a:r>
              <a:rPr lang="en-US" smtClean="0"/>
              <a:t>6-</a:t>
            </a:r>
            <a:fld id="{08EC423A-FB4B-4780-ACD4-743D61FFEEED}" type="slidenum">
              <a:rPr lang="en-US" smtClean="0"/>
              <a:pPr/>
              <a:t>5</a:t>
            </a:fld>
            <a:endParaRPr lang="en-US" smtClean="0"/>
          </a:p>
          <a:p>
            <a:endParaRPr lang="en-US"/>
          </a:p>
        </p:txBody>
      </p:sp>
    </p:spTree>
    <p:extLst>
      <p:ext uri="{BB962C8B-B14F-4D97-AF65-F5344CB8AC3E}">
        <p14:creationId xmlns:p14="http://schemas.microsoft.com/office/powerpoint/2010/main" val="149908538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981200" y="1532408"/>
            <a:ext cx="5181600" cy="4712817"/>
          </a:xfrm>
          <a:prstGeom prst="rect">
            <a:avLst/>
          </a:prstGeom>
        </p:spPr>
      </p:pic>
      <p:sp>
        <p:nvSpPr>
          <p:cNvPr id="44034" name="Rectangle 2"/>
          <p:cNvSpPr>
            <a:spLocks noGrp="1" noChangeArrowheads="1"/>
          </p:cNvSpPr>
          <p:nvPr>
            <p:ph type="title"/>
          </p:nvPr>
        </p:nvSpPr>
        <p:spPr/>
        <p:txBody>
          <a:bodyPr/>
          <a:lstStyle/>
          <a:p>
            <a:pPr eaLnBrk="1" hangingPunct="1"/>
            <a:r>
              <a:rPr lang="en-US" smtClean="0"/>
              <a:t>MUST NOT Constraint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50</a:t>
            </a:fld>
            <a:endParaRPr lang="en-US" smtClean="0"/>
          </a:p>
          <a:p>
            <a:endParaRPr lang="en-US"/>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28799" y="1536700"/>
            <a:ext cx="5486400" cy="4671855"/>
          </a:xfrm>
          <a:prstGeom prst="rect">
            <a:avLst/>
          </a:prstGeom>
        </p:spPr>
      </p:pic>
      <p:sp>
        <p:nvSpPr>
          <p:cNvPr id="45059" name="Rectangle 2"/>
          <p:cNvSpPr>
            <a:spLocks noGrp="1" noChangeArrowheads="1"/>
          </p:cNvSpPr>
          <p:nvPr>
            <p:ph type="title"/>
          </p:nvPr>
        </p:nvSpPr>
        <p:spPr/>
        <p:txBody>
          <a:bodyPr/>
          <a:lstStyle/>
          <a:p>
            <a:pPr eaLnBrk="1" hangingPunct="1"/>
            <a:r>
              <a:rPr lang="en-US" smtClean="0"/>
              <a:t>MUST COVER Constraint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51</a:t>
            </a:fld>
            <a:endParaRPr lang="en-US" smtClean="0"/>
          </a:p>
          <a:p>
            <a:endParaRPr lang="en-US"/>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Highline University Data Model</a:t>
            </a:r>
            <a:endParaRPr lang="en-US" sz="3600" dirty="0"/>
          </a:p>
        </p:txBody>
      </p:sp>
      <p:pic>
        <p:nvPicPr>
          <p:cNvPr id="6" name="Content Placeholder 5"/>
          <p:cNvPicPr>
            <a:picLocks noGrp="1" noChangeAspect="1"/>
          </p:cNvPicPr>
          <p:nvPr>
            <p:ph idx="1"/>
          </p:nvPr>
        </p:nvPicPr>
        <p:blipFill>
          <a:blip r:embed="rId2"/>
          <a:stretch>
            <a:fillRect/>
          </a:stretch>
        </p:blipFill>
        <p:spPr>
          <a:xfrm>
            <a:off x="1425410" y="1559243"/>
            <a:ext cx="6293179" cy="4525963"/>
          </a:xfrm>
          <a:prstGeom prst="rect">
            <a:avLst/>
          </a:prstGeom>
        </p:spPr>
      </p:pic>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6-</a:t>
            </a:r>
            <a:fld id="{08EC423A-FB4B-4780-ACD4-743D61FFEEED}" type="slidenum">
              <a:rPr lang="en-US" smtClean="0"/>
              <a:pPr/>
              <a:t>52</a:t>
            </a:fld>
            <a:endParaRPr lang="en-US" smtClean="0"/>
          </a:p>
          <a:p>
            <a:endParaRPr lang="en-US"/>
          </a:p>
        </p:txBody>
      </p:sp>
    </p:spTree>
    <p:extLst>
      <p:ext uri="{BB962C8B-B14F-4D97-AF65-F5344CB8AC3E}">
        <p14:creationId xmlns:p14="http://schemas.microsoft.com/office/powerpoint/2010/main" val="29143277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Highline University Database Design</a:t>
            </a:r>
            <a:endParaRPr lang="en-US" sz="36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1026" name="Picture 2" descr="C:\Users\DAVIDA~1\AppData\Local\Temp\SNAGHTMLaa42e6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600200"/>
            <a:ext cx="6480048" cy="457200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p:cNvSpPr>
            <a:spLocks noGrp="1"/>
          </p:cNvSpPr>
          <p:nvPr>
            <p:ph type="sldNum" sz="quarter" idx="11"/>
          </p:nvPr>
        </p:nvSpPr>
        <p:spPr/>
        <p:txBody>
          <a:bodyPr/>
          <a:lstStyle/>
          <a:p>
            <a:r>
              <a:rPr lang="en-US" smtClean="0"/>
              <a:t>6-</a:t>
            </a:r>
            <a:fld id="{08EC423A-FB4B-4780-ACD4-743D61FFEEED}" type="slidenum">
              <a:rPr lang="en-US" smtClean="0"/>
              <a:pPr/>
              <a:t>53</a:t>
            </a:fld>
            <a:endParaRPr lang="en-US" smtClean="0"/>
          </a:p>
          <a:p>
            <a:endParaRPr lang="en-US"/>
          </a:p>
        </p:txBody>
      </p:sp>
    </p:spTree>
    <p:extLst>
      <p:ext uri="{BB962C8B-B14F-4D97-AF65-F5344CB8AC3E}">
        <p14:creationId xmlns:p14="http://schemas.microsoft.com/office/powerpoint/2010/main" val="241670986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en-US" smtClean="0"/>
              <a:t>Design for Minimum Cardinality</a:t>
            </a:r>
          </a:p>
        </p:txBody>
      </p:sp>
      <p:sp>
        <p:nvSpPr>
          <p:cNvPr id="46083" name="Rectangle 3"/>
          <p:cNvSpPr>
            <a:spLocks noGrp="1" noChangeArrowheads="1"/>
          </p:cNvSpPr>
          <p:nvPr>
            <p:ph idx="1"/>
          </p:nvPr>
        </p:nvSpPr>
        <p:spPr/>
        <p:txBody>
          <a:bodyPr/>
          <a:lstStyle/>
          <a:p>
            <a:pPr eaLnBrk="1" hangingPunct="1">
              <a:lnSpc>
                <a:spcPct val="90000"/>
              </a:lnSpc>
            </a:pPr>
            <a:r>
              <a:rPr lang="en-US" sz="2800" dirty="0" smtClean="0"/>
              <a:t>Relationships can have the following types of minimum cardinality:</a:t>
            </a:r>
          </a:p>
          <a:p>
            <a:pPr lvl="1" eaLnBrk="1" hangingPunct="1">
              <a:lnSpc>
                <a:spcPct val="90000"/>
              </a:lnSpc>
              <a:buClr>
                <a:schemeClr val="tx1"/>
              </a:buClr>
            </a:pPr>
            <a:r>
              <a:rPr lang="en-US" sz="2400" b="1" dirty="0" smtClean="0">
                <a:solidFill>
                  <a:srgbClr val="0099CC"/>
                </a:solidFill>
              </a:rPr>
              <a:t>O-O</a:t>
            </a:r>
            <a:r>
              <a:rPr lang="en-US" sz="2400" dirty="0" smtClean="0"/>
              <a:t>: parent optional and child optional</a:t>
            </a:r>
          </a:p>
          <a:p>
            <a:pPr lvl="1" eaLnBrk="1" hangingPunct="1">
              <a:lnSpc>
                <a:spcPct val="90000"/>
              </a:lnSpc>
              <a:buClr>
                <a:schemeClr val="tx1"/>
              </a:buClr>
            </a:pPr>
            <a:r>
              <a:rPr lang="en-US" sz="2400" b="1" dirty="0" smtClean="0">
                <a:solidFill>
                  <a:srgbClr val="0099CC"/>
                </a:solidFill>
              </a:rPr>
              <a:t>M-O</a:t>
            </a:r>
            <a:r>
              <a:rPr lang="en-US" sz="2400" dirty="0" smtClean="0"/>
              <a:t>: parent mandatory and child optional</a:t>
            </a:r>
          </a:p>
          <a:p>
            <a:pPr lvl="1" eaLnBrk="1" hangingPunct="1">
              <a:lnSpc>
                <a:spcPct val="90000"/>
              </a:lnSpc>
              <a:buClr>
                <a:schemeClr val="tx1"/>
              </a:buClr>
            </a:pPr>
            <a:r>
              <a:rPr lang="en-US" sz="2400" b="1" dirty="0" smtClean="0">
                <a:solidFill>
                  <a:srgbClr val="0099CC"/>
                </a:solidFill>
              </a:rPr>
              <a:t>O-M</a:t>
            </a:r>
            <a:r>
              <a:rPr lang="en-US" sz="2400" dirty="0" smtClean="0"/>
              <a:t>: parent optional and child mandatory</a:t>
            </a:r>
          </a:p>
          <a:p>
            <a:pPr lvl="1" eaLnBrk="1" hangingPunct="1">
              <a:lnSpc>
                <a:spcPct val="90000"/>
              </a:lnSpc>
              <a:buClr>
                <a:schemeClr val="tx1"/>
              </a:buClr>
            </a:pPr>
            <a:r>
              <a:rPr lang="en-US" sz="2400" b="1" dirty="0" smtClean="0">
                <a:solidFill>
                  <a:srgbClr val="0099CC"/>
                </a:solidFill>
              </a:rPr>
              <a:t>M-M</a:t>
            </a:r>
            <a:r>
              <a:rPr lang="en-US" sz="2400" dirty="0" smtClean="0"/>
              <a:t>: parent mandatory and child mandatory</a:t>
            </a:r>
          </a:p>
          <a:p>
            <a:pPr eaLnBrk="1" hangingPunct="1">
              <a:lnSpc>
                <a:spcPct val="90000"/>
              </a:lnSpc>
            </a:pPr>
            <a:r>
              <a:rPr lang="en-US" sz="2800" dirty="0" smtClean="0"/>
              <a:t>We will use the term </a:t>
            </a:r>
            <a:r>
              <a:rPr lang="en-US" sz="2800" b="1" i="1" dirty="0" smtClean="0"/>
              <a:t>action</a:t>
            </a:r>
            <a:r>
              <a:rPr lang="en-US" sz="2800" dirty="0" smtClean="0"/>
              <a:t> to mean a </a:t>
            </a:r>
            <a:r>
              <a:rPr lang="en-US" sz="2800" b="1" dirty="0" smtClean="0">
                <a:solidFill>
                  <a:srgbClr val="0099CC"/>
                </a:solidFill>
              </a:rPr>
              <a:t>minimum cardinality enforcement action</a:t>
            </a:r>
            <a:r>
              <a:rPr lang="en-US" sz="2800" dirty="0" smtClean="0"/>
              <a:t>.</a:t>
            </a:r>
          </a:p>
          <a:p>
            <a:pPr eaLnBrk="1" hangingPunct="1">
              <a:lnSpc>
                <a:spcPct val="90000"/>
              </a:lnSpc>
            </a:pPr>
            <a:r>
              <a:rPr lang="en-US" sz="2800" i="1" dirty="0" smtClean="0">
                <a:solidFill>
                  <a:srgbClr val="0099CC"/>
                </a:solidFill>
              </a:rPr>
              <a:t>No</a:t>
            </a:r>
            <a:r>
              <a:rPr lang="en-US" sz="2800" dirty="0" smtClean="0"/>
              <a:t> action needs to be taken for </a:t>
            </a:r>
            <a:r>
              <a:rPr lang="en-US" sz="2800" i="1" dirty="0" smtClean="0"/>
              <a:t>O-O relationships</a:t>
            </a:r>
            <a:r>
              <a:rPr lang="en-US" sz="2800" dirty="0" smtClean="0"/>
              <a: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54</a:t>
            </a:fld>
            <a:endParaRPr lang="en-US" smtClean="0"/>
          </a:p>
          <a:p>
            <a:endParaRPr lang="en-US"/>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smtClean="0"/>
              <a:t>Cascading Updates and Deletes</a:t>
            </a:r>
          </a:p>
        </p:txBody>
      </p:sp>
      <p:sp>
        <p:nvSpPr>
          <p:cNvPr id="47107" name="Rectangle 3"/>
          <p:cNvSpPr>
            <a:spLocks noGrp="1" noChangeArrowheads="1"/>
          </p:cNvSpPr>
          <p:nvPr>
            <p:ph idx="1"/>
          </p:nvPr>
        </p:nvSpPr>
        <p:spPr/>
        <p:txBody>
          <a:bodyPr/>
          <a:lstStyle/>
          <a:p>
            <a:pPr eaLnBrk="1" hangingPunct="1"/>
            <a:r>
              <a:rPr lang="en-US" sz="2800" dirty="0" smtClean="0"/>
              <a:t>A </a:t>
            </a:r>
            <a:r>
              <a:rPr lang="en-US" sz="2800" b="1" dirty="0" smtClean="0">
                <a:solidFill>
                  <a:srgbClr val="0099CC"/>
                </a:solidFill>
              </a:rPr>
              <a:t>cascading update</a:t>
            </a:r>
            <a:r>
              <a:rPr lang="en-US" sz="2800" dirty="0" smtClean="0">
                <a:solidFill>
                  <a:srgbClr val="0099CC"/>
                </a:solidFill>
              </a:rPr>
              <a:t> </a:t>
            </a:r>
            <a:r>
              <a:rPr lang="en-US" sz="2800" dirty="0" smtClean="0"/>
              <a:t>occurs when a change to the parent’s primary key is applied to the child’s foreign key.</a:t>
            </a:r>
          </a:p>
          <a:p>
            <a:pPr lvl="1" eaLnBrk="1" hangingPunct="1"/>
            <a:r>
              <a:rPr lang="en-US" sz="2400" dirty="0" smtClean="0"/>
              <a:t>Surrogate keys never change and there is no need for cascading updates when using them.</a:t>
            </a:r>
          </a:p>
          <a:p>
            <a:pPr eaLnBrk="1" hangingPunct="1"/>
            <a:r>
              <a:rPr lang="en-US" sz="2800" dirty="0" smtClean="0"/>
              <a:t>A </a:t>
            </a:r>
            <a:r>
              <a:rPr lang="en-US" sz="2800" b="1" dirty="0" smtClean="0">
                <a:solidFill>
                  <a:srgbClr val="0099CC"/>
                </a:solidFill>
              </a:rPr>
              <a:t>cascading delete</a:t>
            </a:r>
            <a:r>
              <a:rPr lang="en-US" sz="2800" dirty="0" smtClean="0">
                <a:solidFill>
                  <a:srgbClr val="0099CC"/>
                </a:solidFill>
              </a:rPr>
              <a:t> </a:t>
            </a:r>
            <a:r>
              <a:rPr lang="en-US" sz="2800" dirty="0" smtClean="0"/>
              <a:t>occurs when associated child rows are deleted along with the deletion of a parent row.</a:t>
            </a:r>
          </a:p>
          <a:p>
            <a:pPr lvl="1" eaLnBrk="1" hangingPunct="1"/>
            <a:r>
              <a:rPr lang="en-US" sz="2400" dirty="0" smtClean="0"/>
              <a:t>For strong entities, generally do </a:t>
            </a:r>
            <a:r>
              <a:rPr lang="en-US" sz="2400" i="1" dirty="0" smtClean="0"/>
              <a:t>not</a:t>
            </a:r>
            <a:r>
              <a:rPr lang="en-US" sz="2400" dirty="0" smtClean="0"/>
              <a:t> cascade deletes</a:t>
            </a:r>
          </a:p>
          <a:p>
            <a:pPr lvl="1" eaLnBrk="1" hangingPunct="1"/>
            <a:r>
              <a:rPr lang="en-US" sz="2400" dirty="0" smtClean="0"/>
              <a:t>For weak entities, generally do cascade deletes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55</a:t>
            </a:fld>
            <a:endParaRPr lang="en-US" smtClean="0"/>
          </a:p>
          <a:p>
            <a:endParaRPr lang="en-US"/>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pPr eaLnBrk="1" hangingPunct="1"/>
            <a:r>
              <a:rPr lang="en-US" sz="3200" dirty="0" smtClean="0"/>
              <a:t>Actions When the Parent Is Required</a:t>
            </a:r>
            <a:br>
              <a:rPr lang="en-US" sz="3200" dirty="0" smtClean="0"/>
            </a:br>
            <a:r>
              <a:rPr lang="en-US" sz="3200" dirty="0" smtClean="0"/>
              <a:t>[Figure 6-29(a)]</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457200" y="1600200"/>
            <a:ext cx="8190619" cy="3733800"/>
          </a:xfrm>
          <a:prstGeom prst="rect">
            <a:avLst/>
          </a:prstGeom>
        </p:spPr>
      </p:pic>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56</a:t>
            </a:fld>
            <a:endParaRPr lang="en-US" smtClean="0"/>
          </a:p>
          <a:p>
            <a:endParaRPr lang="en-US"/>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199" y="1600200"/>
            <a:ext cx="8214163" cy="3406140"/>
          </a:xfrm>
          <a:prstGeom prst="rect">
            <a:avLst/>
          </a:prstGeom>
        </p:spPr>
      </p:pic>
      <p:sp>
        <p:nvSpPr>
          <p:cNvPr id="49154" name="Rectangle 2"/>
          <p:cNvSpPr>
            <a:spLocks noGrp="1" noChangeArrowheads="1"/>
          </p:cNvSpPr>
          <p:nvPr>
            <p:ph type="title"/>
          </p:nvPr>
        </p:nvSpPr>
        <p:spPr/>
        <p:txBody>
          <a:bodyPr/>
          <a:lstStyle/>
          <a:p>
            <a:pPr eaLnBrk="1" hangingPunct="1"/>
            <a:r>
              <a:rPr lang="en-US" sz="3200" dirty="0" smtClean="0"/>
              <a:t>Actions When the Child Is Required</a:t>
            </a:r>
            <a:br>
              <a:rPr lang="en-US" sz="3200" dirty="0" smtClean="0"/>
            </a:br>
            <a:r>
              <a:rPr lang="en-US" sz="3200" dirty="0" smtClean="0"/>
              <a:t>[Figure 6-29(b)]</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57</a:t>
            </a:fld>
            <a:endParaRPr lang="en-US" smtClean="0"/>
          </a:p>
          <a:p>
            <a:endParaRPr lang="en-US"/>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sz="3200" smtClean="0"/>
              <a:t>Application Programming: Triggers</a:t>
            </a:r>
          </a:p>
        </p:txBody>
      </p:sp>
      <p:sp>
        <p:nvSpPr>
          <p:cNvPr id="50179" name="Rectangle 3"/>
          <p:cNvSpPr>
            <a:spLocks noGrp="1" noChangeArrowheads="1"/>
          </p:cNvSpPr>
          <p:nvPr>
            <p:ph idx="1"/>
          </p:nvPr>
        </p:nvSpPr>
        <p:spPr>
          <a:xfrm>
            <a:off x="457200" y="1524000"/>
            <a:ext cx="8229600" cy="4525963"/>
          </a:xfrm>
        </p:spPr>
        <p:txBody>
          <a:bodyPr/>
          <a:lstStyle/>
          <a:p>
            <a:pPr eaLnBrk="1" hangingPunct="1"/>
            <a:r>
              <a:rPr lang="en-US" sz="2400" dirty="0" smtClean="0"/>
              <a:t>Application programming uses SQL embedded in triggers, stored procedures, and other program code to accomplish a specific task.</a:t>
            </a:r>
          </a:p>
          <a:p>
            <a:pPr eaLnBrk="1" hangingPunct="1"/>
            <a:r>
              <a:rPr lang="en-US" sz="2400" dirty="0" smtClean="0"/>
              <a:t>A </a:t>
            </a:r>
            <a:r>
              <a:rPr lang="en-US" sz="2400" dirty="0" smtClean="0">
                <a:solidFill>
                  <a:srgbClr val="0099CC"/>
                </a:solidFill>
              </a:rPr>
              <a:t>trigger</a:t>
            </a:r>
            <a:r>
              <a:rPr lang="en-US" sz="2400" dirty="0" smtClean="0"/>
              <a:t> is a stored program that is executed by the DBMS whenever a specified event occurs on a specified table or view (defined in Chapter Seven).</a:t>
            </a:r>
          </a:p>
          <a:p>
            <a:pPr eaLnBrk="1" hangingPunct="1"/>
            <a:r>
              <a:rPr lang="en-US" sz="2400" dirty="0" smtClean="0"/>
              <a:t>Triggers are used to enforce specific minimum cardinality enforcement actions not otherwise programmed into the DBMS.</a:t>
            </a:r>
          </a:p>
          <a:p>
            <a:pPr eaLnBrk="1" hangingPunct="1"/>
            <a:r>
              <a:rPr lang="en-US" sz="2400" dirty="0" smtClean="0"/>
              <a:t>Triggers will be discussed in detail in Chapters 7, 10A (Microsoft SQL Server 2014), 10B (Oracle Database),and 10C (MySQL 5.6).</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58</a:t>
            </a:fld>
            <a:endParaRPr lang="en-US" smtClean="0"/>
          </a:p>
          <a:p>
            <a:endParaRPr lang="en-US"/>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1274019"/>
            <a:ext cx="8229600" cy="4974381"/>
          </a:xfrm>
          <a:prstGeom prst="rect">
            <a:avLst/>
          </a:prstGeom>
        </p:spPr>
      </p:pic>
      <p:sp>
        <p:nvSpPr>
          <p:cNvPr id="51202" name="Rectangle 2"/>
          <p:cNvSpPr>
            <a:spLocks noGrp="1" noChangeArrowheads="1"/>
          </p:cNvSpPr>
          <p:nvPr>
            <p:ph type="title"/>
          </p:nvPr>
        </p:nvSpPr>
        <p:spPr>
          <a:xfrm>
            <a:off x="457200" y="274638"/>
            <a:ext cx="8229600" cy="944562"/>
          </a:xfrm>
        </p:spPr>
        <p:txBody>
          <a:bodyPr/>
          <a:lstStyle/>
          <a:p>
            <a:pPr eaLnBrk="1" hangingPunct="1"/>
            <a:r>
              <a:rPr lang="en-US" sz="2800" dirty="0" smtClean="0"/>
              <a:t>Actions To Apply to</a:t>
            </a:r>
            <a:br>
              <a:rPr lang="en-US" sz="2800" dirty="0" smtClean="0"/>
            </a:br>
            <a:r>
              <a:rPr lang="en-US" sz="2800" dirty="0" smtClean="0"/>
              <a:t>Enforce Minimum Cardinality</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59</a:t>
            </a:fld>
            <a:endParaRPr lang="en-US" smtClean="0"/>
          </a:p>
          <a:p>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Database Design =</a:t>
            </a:r>
            <a:br>
              <a:rPr lang="en-US" sz="3200" dirty="0" smtClean="0"/>
            </a:br>
            <a:r>
              <a:rPr lang="en-US" sz="3200" dirty="0" smtClean="0"/>
              <a:t> Logical Design + Some Physical Design</a:t>
            </a:r>
            <a:endParaRPr lang="en-US" sz="3200" dirty="0"/>
          </a:p>
        </p:txBody>
      </p:sp>
      <p:sp>
        <p:nvSpPr>
          <p:cNvPr id="3" name="Content Placeholder 2"/>
          <p:cNvSpPr>
            <a:spLocks noGrp="1"/>
          </p:cNvSpPr>
          <p:nvPr>
            <p:ph idx="1"/>
          </p:nvPr>
        </p:nvSpPr>
        <p:spPr/>
        <p:txBody>
          <a:bodyPr/>
          <a:lstStyle/>
          <a:p>
            <a:r>
              <a:rPr lang="en-US" dirty="0"/>
              <a:t>Books on </a:t>
            </a:r>
            <a:r>
              <a:rPr lang="en-US" b="1" dirty="0">
                <a:solidFill>
                  <a:srgbClr val="0099CC"/>
                </a:solidFill>
              </a:rPr>
              <a:t>systems analysis and design </a:t>
            </a:r>
            <a:r>
              <a:rPr lang="en-US" dirty="0"/>
              <a:t>often identify three design stages:</a:t>
            </a:r>
          </a:p>
          <a:p>
            <a:pPr lvl="1"/>
            <a:r>
              <a:rPr lang="en-US" b="1" dirty="0" smtClean="0">
                <a:solidFill>
                  <a:srgbClr val="0099CC"/>
                </a:solidFill>
              </a:rPr>
              <a:t>Conceptual </a:t>
            </a:r>
            <a:r>
              <a:rPr lang="en-US" b="1" dirty="0">
                <a:solidFill>
                  <a:srgbClr val="0099CC"/>
                </a:solidFill>
              </a:rPr>
              <a:t>design (conceptual schema)</a:t>
            </a:r>
          </a:p>
          <a:p>
            <a:pPr lvl="1"/>
            <a:r>
              <a:rPr lang="en-US" b="1" dirty="0" smtClean="0">
                <a:solidFill>
                  <a:srgbClr val="0099CC"/>
                </a:solidFill>
              </a:rPr>
              <a:t>Logical </a:t>
            </a:r>
            <a:r>
              <a:rPr lang="en-US" b="1" dirty="0">
                <a:solidFill>
                  <a:srgbClr val="0099CC"/>
                </a:solidFill>
              </a:rPr>
              <a:t>design (logical schema)</a:t>
            </a:r>
          </a:p>
          <a:p>
            <a:pPr lvl="1"/>
            <a:r>
              <a:rPr lang="en-US" b="1" dirty="0" smtClean="0">
                <a:solidFill>
                  <a:srgbClr val="0099CC"/>
                </a:solidFill>
              </a:rPr>
              <a:t>Physical </a:t>
            </a:r>
            <a:r>
              <a:rPr lang="en-US" b="1" dirty="0">
                <a:solidFill>
                  <a:srgbClr val="0099CC"/>
                </a:solidFill>
              </a:rPr>
              <a:t>design (physical schema)</a:t>
            </a:r>
          </a:p>
          <a:p>
            <a:r>
              <a:rPr lang="en-US" dirty="0"/>
              <a:t>The </a:t>
            </a:r>
            <a:r>
              <a:rPr lang="en-US" b="1" dirty="0" smtClean="0">
                <a:solidFill>
                  <a:srgbClr val="0099CC"/>
                </a:solidFill>
              </a:rPr>
              <a:t>database design</a:t>
            </a:r>
            <a:r>
              <a:rPr lang="en-US" i="1" dirty="0" smtClean="0"/>
              <a:t> </a:t>
            </a:r>
            <a:r>
              <a:rPr lang="en-US" dirty="0"/>
              <a:t>we are discussing is equivalent to the </a:t>
            </a:r>
            <a:r>
              <a:rPr lang="en-US" b="1" dirty="0" smtClean="0">
                <a:solidFill>
                  <a:srgbClr val="0099CC"/>
                </a:solidFill>
              </a:rPr>
              <a:t>logical design plus some physical design elements</a:t>
            </a:r>
            <a:r>
              <a:rPr lang="en-US" dirty="0" smtClean="0"/>
              <a:t> (data types)</a:t>
            </a:r>
            <a:r>
              <a:rPr lang="en-US" b="1" dirty="0" smtClean="0">
                <a:solidFill>
                  <a:srgbClr val="0099CC"/>
                </a:solidFill>
              </a:rPr>
              <a:t> </a:t>
            </a:r>
            <a:r>
              <a:rPr lang="en-US" dirty="0" smtClean="0"/>
              <a:t>as </a:t>
            </a:r>
            <a:r>
              <a:rPr lang="en-US" dirty="0"/>
              <a:t>defined </a:t>
            </a:r>
            <a:r>
              <a:rPr lang="en-US" dirty="0" smtClean="0"/>
              <a:t>in these </a:t>
            </a:r>
            <a:r>
              <a:rPr lang="en-US" dirty="0"/>
              <a:t>books.</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r>
              <a:rPr lang="en-US" smtClean="0"/>
              <a:t>6-</a:t>
            </a:r>
            <a:fld id="{08EC423A-FB4B-4780-ACD4-743D61FFEEED}" type="slidenum">
              <a:rPr lang="en-US" smtClean="0"/>
              <a:pPr/>
              <a:t>6</a:t>
            </a:fld>
            <a:endParaRPr lang="en-US" smtClean="0"/>
          </a:p>
          <a:p>
            <a:endParaRPr lang="en-US"/>
          </a:p>
        </p:txBody>
      </p:sp>
    </p:spTree>
    <p:extLst>
      <p:ext uri="{BB962C8B-B14F-4D97-AF65-F5344CB8AC3E}">
        <p14:creationId xmlns:p14="http://schemas.microsoft.com/office/powerpoint/2010/main" val="191193158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en-US" sz="3200" smtClean="0"/>
              <a:t>Implementing Actions for M-O Relationships</a:t>
            </a:r>
          </a:p>
        </p:txBody>
      </p:sp>
      <p:sp>
        <p:nvSpPr>
          <p:cNvPr id="52227" name="Rectangle 3"/>
          <p:cNvSpPr>
            <a:spLocks noGrp="1" noChangeArrowheads="1"/>
          </p:cNvSpPr>
          <p:nvPr>
            <p:ph idx="1"/>
          </p:nvPr>
        </p:nvSpPr>
        <p:spPr/>
        <p:txBody>
          <a:bodyPr/>
          <a:lstStyle/>
          <a:p>
            <a:pPr eaLnBrk="1" hangingPunct="1">
              <a:lnSpc>
                <a:spcPct val="90000"/>
              </a:lnSpc>
            </a:pPr>
            <a:r>
              <a:rPr lang="en-US" dirty="0" smtClean="0"/>
              <a:t>See Figure 6-29(a)</a:t>
            </a:r>
          </a:p>
          <a:p>
            <a:pPr eaLnBrk="1" hangingPunct="1">
              <a:lnSpc>
                <a:spcPct val="90000"/>
              </a:lnSpc>
            </a:pPr>
            <a:r>
              <a:rPr lang="en-US" dirty="0" smtClean="0"/>
              <a:t>Make sure that:</a:t>
            </a:r>
          </a:p>
          <a:p>
            <a:pPr lvl="1" eaLnBrk="1" hangingPunct="1">
              <a:lnSpc>
                <a:spcPct val="90000"/>
              </a:lnSpc>
            </a:pPr>
            <a:r>
              <a:rPr lang="en-US" dirty="0" smtClean="0"/>
              <a:t>Every child has a parent.</a:t>
            </a:r>
          </a:p>
          <a:p>
            <a:pPr lvl="1" eaLnBrk="1" hangingPunct="1">
              <a:lnSpc>
                <a:spcPct val="90000"/>
              </a:lnSpc>
            </a:pPr>
            <a:r>
              <a:rPr lang="en-US" dirty="0" smtClean="0"/>
              <a:t>Operations never create orphans.</a:t>
            </a:r>
          </a:p>
          <a:p>
            <a:pPr eaLnBrk="1" hangingPunct="1">
              <a:lnSpc>
                <a:spcPct val="90000"/>
              </a:lnSpc>
            </a:pPr>
            <a:r>
              <a:rPr lang="en-US" dirty="0" smtClean="0"/>
              <a:t>The DBMS will enforce the action as long as:</a:t>
            </a:r>
          </a:p>
          <a:p>
            <a:pPr lvl="1" eaLnBrk="1" hangingPunct="1">
              <a:lnSpc>
                <a:spcPct val="90000"/>
              </a:lnSpc>
            </a:pPr>
            <a:r>
              <a:rPr lang="en-US" dirty="0" smtClean="0"/>
              <a:t>Referential integrity constraints are properly defined.</a:t>
            </a:r>
          </a:p>
          <a:p>
            <a:pPr lvl="1" eaLnBrk="1" hangingPunct="1">
              <a:lnSpc>
                <a:spcPct val="90000"/>
              </a:lnSpc>
            </a:pPr>
            <a:r>
              <a:rPr lang="en-US" dirty="0" smtClean="0"/>
              <a:t>The foreign key column is NOT NULL.</a:t>
            </a:r>
          </a:p>
          <a:p>
            <a:pPr lvl="1" eaLnBrk="1" hangingPunct="1">
              <a:lnSpc>
                <a:spcPct val="90000"/>
              </a:lnSpc>
            </a:pPr>
            <a:endParaRPr lang="en-US"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60</a:t>
            </a:fld>
            <a:endParaRPr lang="en-US" smtClean="0"/>
          </a:p>
          <a:p>
            <a:endParaRPr lang="en-US"/>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hangingPunct="1"/>
            <a:r>
              <a:rPr lang="en-US" sz="3200" smtClean="0"/>
              <a:t>Implementing Actions for O-M Relationships</a:t>
            </a:r>
          </a:p>
        </p:txBody>
      </p:sp>
      <p:sp>
        <p:nvSpPr>
          <p:cNvPr id="53251" name="Rectangle 3"/>
          <p:cNvSpPr>
            <a:spLocks noGrp="1" noChangeArrowheads="1"/>
          </p:cNvSpPr>
          <p:nvPr>
            <p:ph idx="1"/>
          </p:nvPr>
        </p:nvSpPr>
        <p:spPr/>
        <p:txBody>
          <a:bodyPr/>
          <a:lstStyle/>
          <a:p>
            <a:pPr eaLnBrk="1" hangingPunct="1"/>
            <a:r>
              <a:rPr lang="en-US" dirty="0" smtClean="0"/>
              <a:t>See Figure 6-29(b)</a:t>
            </a:r>
          </a:p>
          <a:p>
            <a:pPr eaLnBrk="1" hangingPunct="1"/>
            <a:r>
              <a:rPr lang="en-US" dirty="0" smtClean="0"/>
              <a:t>The DBMS does not provide much help.</a:t>
            </a:r>
          </a:p>
          <a:p>
            <a:pPr eaLnBrk="1" hangingPunct="1"/>
            <a:r>
              <a:rPr lang="en-US" dirty="0" smtClean="0"/>
              <a:t>Triggers or other application codes will need to be written.</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61</a:t>
            </a:fld>
            <a:endParaRPr lang="en-US" smtClean="0"/>
          </a:p>
          <a:p>
            <a:endParaRPr lang="en-US"/>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r>
              <a:rPr lang="en-US" sz="3200" smtClean="0"/>
              <a:t>Implementing Actions for M-M Relationships</a:t>
            </a:r>
          </a:p>
        </p:txBody>
      </p:sp>
      <p:sp>
        <p:nvSpPr>
          <p:cNvPr id="54275" name="Rectangle 3"/>
          <p:cNvSpPr>
            <a:spLocks noGrp="1" noChangeArrowheads="1"/>
          </p:cNvSpPr>
          <p:nvPr>
            <p:ph idx="1"/>
          </p:nvPr>
        </p:nvSpPr>
        <p:spPr/>
        <p:txBody>
          <a:bodyPr/>
          <a:lstStyle/>
          <a:p>
            <a:pPr eaLnBrk="1" hangingPunct="1"/>
            <a:r>
              <a:rPr lang="en-US" sz="2800" dirty="0" smtClean="0"/>
              <a:t>The worst of all possible worlds:</a:t>
            </a:r>
          </a:p>
          <a:p>
            <a:pPr lvl="1" eaLnBrk="1" hangingPunct="1"/>
            <a:r>
              <a:rPr lang="en-US" sz="2400" dirty="0" smtClean="0"/>
              <a:t>Especially in strong entity relationships.</a:t>
            </a:r>
          </a:p>
          <a:p>
            <a:pPr lvl="1" eaLnBrk="1" hangingPunct="1"/>
            <a:r>
              <a:rPr lang="en-US" sz="2400" dirty="0" smtClean="0"/>
              <a:t>In relationships between strong and weak entities the problem is often easier when all transactions are initiated from the strong entity side.</a:t>
            </a:r>
          </a:p>
          <a:p>
            <a:pPr eaLnBrk="1" hangingPunct="1"/>
            <a:r>
              <a:rPr lang="en-US" sz="2800" dirty="0" smtClean="0"/>
              <a:t>All actions in both Figure 6-29(a) and Figure 6-29(b) must be applied simultaneously.</a:t>
            </a:r>
          </a:p>
          <a:p>
            <a:pPr eaLnBrk="1" hangingPunct="1"/>
            <a:r>
              <a:rPr lang="en-US" sz="2800" dirty="0" smtClean="0"/>
              <a:t>Complicated and careful application programming will be needed.</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62</a:t>
            </a:fld>
            <a:endParaRPr lang="en-US" smtClean="0"/>
          </a:p>
          <a:p>
            <a:endParaRPr lang="en-US"/>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pPr eaLnBrk="1" hangingPunct="1"/>
            <a:r>
              <a:rPr lang="en-US" sz="3200" dirty="0" smtClean="0"/>
              <a:t>Implementing Actions for M-O Relationships:</a:t>
            </a:r>
            <a:br>
              <a:rPr lang="en-US" sz="3200" dirty="0" smtClean="0"/>
            </a:br>
            <a:r>
              <a:rPr lang="en-US" sz="2800" dirty="0" smtClean="0"/>
              <a:t>DEPARTMENT and EMPLOYEE I</a:t>
            </a:r>
            <a:endParaRPr lang="en-US" sz="32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 name="Picture 3"/>
          <p:cNvPicPr>
            <a:picLocks noChangeAspect="1"/>
          </p:cNvPicPr>
          <p:nvPr/>
        </p:nvPicPr>
        <p:blipFill>
          <a:blip r:embed="rId3"/>
          <a:stretch>
            <a:fillRect/>
          </a:stretch>
        </p:blipFill>
        <p:spPr>
          <a:xfrm>
            <a:off x="1869481" y="1638830"/>
            <a:ext cx="5405038" cy="4382028"/>
          </a:xfrm>
          <a:prstGeom prst="rect">
            <a:avLst/>
          </a:prstGeom>
        </p:spPr>
      </p:pic>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63</a:t>
            </a:fld>
            <a:endParaRPr lang="en-US" smtClean="0"/>
          </a:p>
          <a:p>
            <a:endParaRPr lang="en-US"/>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pPr eaLnBrk="1" hangingPunct="1"/>
            <a:r>
              <a:rPr lang="en-US" sz="3200" dirty="0" smtClean="0"/>
              <a:t>Implementing Actions for M-O Relationships:</a:t>
            </a:r>
            <a:br>
              <a:rPr lang="en-US" sz="3200" dirty="0" smtClean="0"/>
            </a:br>
            <a:r>
              <a:rPr lang="en-US" sz="2800" dirty="0" smtClean="0"/>
              <a:t>DEPARTMENT and EMPLOYEE II</a:t>
            </a:r>
            <a:endParaRPr lang="en-US" sz="3200" dirty="0" smtClean="0"/>
          </a:p>
        </p:txBody>
      </p:sp>
      <p:sp>
        <p:nvSpPr>
          <p:cNvPr id="55299" name="Rectangle 3"/>
          <p:cNvSpPr>
            <a:spLocks noGrp="1" noChangeArrowheads="1"/>
          </p:cNvSpPr>
          <p:nvPr>
            <p:ph idx="1"/>
          </p:nvPr>
        </p:nvSpPr>
        <p:spPr/>
        <p:txBody>
          <a:bodyPr/>
          <a:lstStyle/>
          <a:p>
            <a:pPr eaLnBrk="1" hangingPunct="1">
              <a:lnSpc>
                <a:spcPct val="90000"/>
              </a:lnSpc>
            </a:pPr>
            <a:r>
              <a:rPr lang="en-US" smtClean="0"/>
              <a:t>DEPARMENT is parent</a:t>
            </a:r>
            <a:r>
              <a:rPr lang="en-US" smtClean="0">
                <a:cs typeface="Arial" panose="020B0604020202020204" pitchFamily="34" charset="0"/>
              </a:rPr>
              <a:t>—</a:t>
            </a:r>
            <a:r>
              <a:rPr lang="en-US" smtClean="0"/>
              <a:t>EMPLOYEE is child.</a:t>
            </a:r>
          </a:p>
          <a:p>
            <a:pPr eaLnBrk="1" hangingPunct="1">
              <a:lnSpc>
                <a:spcPct val="90000"/>
              </a:lnSpc>
            </a:pPr>
            <a:r>
              <a:rPr lang="en-US" smtClean="0"/>
              <a:t>Actions on parent:</a:t>
            </a:r>
          </a:p>
          <a:p>
            <a:pPr lvl="1" eaLnBrk="1" hangingPunct="1">
              <a:lnSpc>
                <a:spcPct val="90000"/>
              </a:lnSpc>
            </a:pPr>
            <a:r>
              <a:rPr lang="en-US" smtClean="0"/>
              <a:t>DEPARTMENT rows can be created.</a:t>
            </a:r>
          </a:p>
          <a:p>
            <a:pPr lvl="1" eaLnBrk="1" hangingPunct="1">
              <a:lnSpc>
                <a:spcPct val="90000"/>
              </a:lnSpc>
            </a:pPr>
            <a:r>
              <a:rPr lang="en-US" smtClean="0"/>
              <a:t>DEPARTMENT primary key</a:t>
            </a:r>
            <a:r>
              <a:rPr lang="en-US" smtClean="0">
                <a:cs typeface="Arial" panose="020B0604020202020204" pitchFamily="34" charset="0"/>
              </a:rPr>
              <a:t>—</a:t>
            </a:r>
            <a:r>
              <a:rPr lang="en-US" smtClean="0"/>
              <a:t>cascade updates if not surrogate key.</a:t>
            </a:r>
          </a:p>
          <a:p>
            <a:pPr lvl="1" eaLnBrk="1" hangingPunct="1">
              <a:lnSpc>
                <a:spcPct val="90000"/>
              </a:lnSpc>
            </a:pPr>
            <a:r>
              <a:rPr lang="en-US" smtClean="0"/>
              <a:t>IF a DEPARTMENT is deleted, do we delete the associate EMPLOYEEs?</a:t>
            </a:r>
          </a:p>
          <a:p>
            <a:pPr lvl="2" eaLnBrk="1" hangingPunct="1">
              <a:lnSpc>
                <a:spcPct val="90000"/>
              </a:lnSpc>
            </a:pPr>
            <a:r>
              <a:rPr lang="en-US" smtClean="0"/>
              <a:t>IF YES</a:t>
            </a:r>
            <a:r>
              <a:rPr lang="en-US" smtClean="0">
                <a:cs typeface="Arial" panose="020B0604020202020204" pitchFamily="34" charset="0"/>
              </a:rPr>
              <a:t>—</a:t>
            </a:r>
            <a:r>
              <a:rPr lang="en-US" smtClean="0"/>
              <a:t>cascade deletes.</a:t>
            </a:r>
          </a:p>
          <a:p>
            <a:pPr lvl="2" eaLnBrk="1" hangingPunct="1">
              <a:lnSpc>
                <a:spcPct val="90000"/>
              </a:lnSpc>
            </a:pPr>
            <a:r>
              <a:rPr lang="en-US" smtClean="0"/>
              <a:t>IF NO</a:t>
            </a:r>
            <a:r>
              <a:rPr lang="en-US" smtClean="0">
                <a:cs typeface="Arial" panose="020B0604020202020204" pitchFamily="34" charset="0"/>
              </a:rPr>
              <a:t>—</a:t>
            </a:r>
            <a:r>
              <a:rPr lang="en-US" smtClean="0"/>
              <a:t>prohibit associate employees.</a:t>
            </a:r>
          </a:p>
          <a:p>
            <a:pPr lvl="1" eaLnBrk="1" hangingPunct="1">
              <a:lnSpc>
                <a:spcPct val="90000"/>
              </a:lnSpc>
            </a:pPr>
            <a:endParaRPr lang="en-US"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64</a:t>
            </a:fld>
            <a:endParaRPr lang="en-US" smtClean="0"/>
          </a:p>
          <a:p>
            <a:endParaRPr lang="en-US"/>
          </a:p>
        </p:txBody>
      </p:sp>
    </p:spTree>
    <p:extLst>
      <p:ext uri="{BB962C8B-B14F-4D97-AF65-F5344CB8AC3E}">
        <p14:creationId xmlns:p14="http://schemas.microsoft.com/office/powerpoint/2010/main" val="15997548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en-US" sz="3200" dirty="0" smtClean="0"/>
              <a:t>Implementing Actions for M-O Relationships:</a:t>
            </a:r>
            <a:br>
              <a:rPr lang="en-US" sz="3200" dirty="0" smtClean="0"/>
            </a:br>
            <a:r>
              <a:rPr lang="en-US" sz="2800" dirty="0" smtClean="0"/>
              <a:t>DEPARTMENT and EMPLOYEE III</a:t>
            </a:r>
            <a:endParaRPr lang="en-US" sz="3200" dirty="0" smtClean="0"/>
          </a:p>
        </p:txBody>
      </p:sp>
      <p:sp>
        <p:nvSpPr>
          <p:cNvPr id="56323" name="Rectangle 3"/>
          <p:cNvSpPr>
            <a:spLocks noGrp="1" noChangeArrowheads="1"/>
          </p:cNvSpPr>
          <p:nvPr>
            <p:ph idx="1"/>
          </p:nvPr>
        </p:nvSpPr>
        <p:spPr/>
        <p:txBody>
          <a:bodyPr/>
          <a:lstStyle/>
          <a:p>
            <a:pPr eaLnBrk="1" hangingPunct="1"/>
            <a:r>
              <a:rPr lang="en-US" smtClean="0"/>
              <a:t>Actions on child</a:t>
            </a:r>
          </a:p>
          <a:p>
            <a:pPr lvl="1" eaLnBrk="1" hangingPunct="1"/>
            <a:r>
              <a:rPr lang="en-US" smtClean="0"/>
              <a:t>Set referential integrity constraint and set foreign key to NOT NULL.</a:t>
            </a:r>
          </a:p>
          <a:p>
            <a:pPr lvl="2" eaLnBrk="1" hangingPunct="1"/>
            <a:r>
              <a:rPr lang="en-US" smtClean="0"/>
              <a:t>A new EMPLOYEE must have a valid DEPARTMENT or disallow the insert. </a:t>
            </a:r>
          </a:p>
          <a:p>
            <a:pPr lvl="2" eaLnBrk="1" hangingPunct="1"/>
            <a:r>
              <a:rPr lang="en-US" smtClean="0"/>
              <a:t>EMPLOYEEs can be reassigned to a different DEPARTMENT if  a valid DEPARTMENT or disallow the update.</a:t>
            </a:r>
          </a:p>
          <a:p>
            <a:pPr lvl="1" eaLnBrk="1" hangingPunct="1"/>
            <a:r>
              <a:rPr lang="en-US" smtClean="0"/>
              <a:t>EMPLOYEEs can be deleted.</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65</a:t>
            </a:fld>
            <a:endParaRPr lang="en-US" smtClean="0"/>
          </a:p>
          <a:p>
            <a:endParaRPr lang="en-US"/>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hangingPunct="1"/>
            <a:r>
              <a:rPr lang="en-US" sz="3200" dirty="0" smtClean="0"/>
              <a:t>Implementing Actions for O-M Relationships:</a:t>
            </a:r>
            <a:br>
              <a:rPr lang="en-US" sz="3200" dirty="0" smtClean="0"/>
            </a:br>
            <a:r>
              <a:rPr lang="en-US" sz="2800" dirty="0" smtClean="0"/>
              <a:t>DEPARTMENT and EMPLOYEE I</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 name="Picture 3"/>
          <p:cNvPicPr>
            <a:picLocks noChangeAspect="1"/>
          </p:cNvPicPr>
          <p:nvPr/>
        </p:nvPicPr>
        <p:blipFill>
          <a:blip r:embed="rId3"/>
          <a:stretch>
            <a:fillRect/>
          </a:stretch>
        </p:blipFill>
        <p:spPr>
          <a:xfrm>
            <a:off x="3562737" y="1563850"/>
            <a:ext cx="2018526" cy="4611362"/>
          </a:xfrm>
          <a:prstGeom prst="rect">
            <a:avLst/>
          </a:prstGeom>
        </p:spPr>
      </p:pic>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66</a:t>
            </a:fld>
            <a:endParaRPr lang="en-US" smtClean="0"/>
          </a:p>
          <a:p>
            <a:endParaRPr lang="en-US"/>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hangingPunct="1"/>
            <a:r>
              <a:rPr lang="en-US" sz="3200" dirty="0" smtClean="0"/>
              <a:t>Implementing Actions for O-M Relationships:</a:t>
            </a:r>
            <a:br>
              <a:rPr lang="en-US" sz="3200" dirty="0" smtClean="0"/>
            </a:br>
            <a:r>
              <a:rPr lang="en-US" sz="2800" dirty="0" smtClean="0"/>
              <a:t>DEPARTMENT and EMPLOYEE II</a:t>
            </a:r>
            <a:endParaRPr lang="en-US" sz="3200" dirty="0" smtClean="0"/>
          </a:p>
        </p:txBody>
      </p:sp>
      <p:sp>
        <p:nvSpPr>
          <p:cNvPr id="57347" name="Rectangle 3"/>
          <p:cNvSpPr>
            <a:spLocks noGrp="1" noChangeArrowheads="1"/>
          </p:cNvSpPr>
          <p:nvPr>
            <p:ph idx="1"/>
          </p:nvPr>
        </p:nvSpPr>
        <p:spPr/>
        <p:txBody>
          <a:bodyPr/>
          <a:lstStyle/>
          <a:p>
            <a:pPr eaLnBrk="1" hangingPunct="1">
              <a:lnSpc>
                <a:spcPct val="80000"/>
              </a:lnSpc>
            </a:pPr>
            <a:r>
              <a:rPr lang="en-US" sz="2800" dirty="0" smtClean="0"/>
              <a:t>DEPARTMENT is parent</a:t>
            </a:r>
            <a:r>
              <a:rPr lang="en-US" sz="2800" dirty="0" smtClean="0">
                <a:cs typeface="Arial" panose="020B0604020202020204" pitchFamily="34" charset="0"/>
              </a:rPr>
              <a:t>—</a:t>
            </a:r>
            <a:r>
              <a:rPr lang="en-US" sz="2800" dirty="0" smtClean="0"/>
              <a:t>EMPLOYEE is child.</a:t>
            </a:r>
          </a:p>
          <a:p>
            <a:pPr eaLnBrk="1" hangingPunct="1">
              <a:lnSpc>
                <a:spcPct val="80000"/>
              </a:lnSpc>
            </a:pPr>
            <a:r>
              <a:rPr lang="en-US" sz="2800" dirty="0" smtClean="0"/>
              <a:t>There must be at least one child row for each parent at all times.</a:t>
            </a:r>
          </a:p>
          <a:p>
            <a:pPr eaLnBrk="1" hangingPunct="1">
              <a:lnSpc>
                <a:spcPct val="80000"/>
              </a:lnSpc>
            </a:pPr>
            <a:r>
              <a:rPr lang="en-US" sz="2800" dirty="0" smtClean="0"/>
              <a:t>Actions on parent:</a:t>
            </a:r>
          </a:p>
          <a:p>
            <a:pPr lvl="1" eaLnBrk="1" hangingPunct="1">
              <a:lnSpc>
                <a:spcPct val="80000"/>
              </a:lnSpc>
            </a:pPr>
            <a:r>
              <a:rPr lang="en-US" sz="2400" dirty="0" smtClean="0"/>
              <a:t>DEPARTMENT rows can only be created when a relationship is created to a child row</a:t>
            </a:r>
            <a:r>
              <a:rPr lang="en-US" sz="2400" dirty="0" smtClean="0">
                <a:cs typeface="Arial" panose="020B0604020202020204" pitchFamily="34" charset="0"/>
              </a:rPr>
              <a:t>—</a:t>
            </a:r>
            <a:r>
              <a:rPr lang="en-US" sz="2400" dirty="0" smtClean="0"/>
              <a:t>REQUIRES A TRIGGER.</a:t>
            </a:r>
          </a:p>
          <a:p>
            <a:pPr lvl="1" eaLnBrk="1" hangingPunct="1">
              <a:lnSpc>
                <a:spcPct val="80000"/>
              </a:lnSpc>
            </a:pPr>
            <a:r>
              <a:rPr lang="en-US" sz="2400" dirty="0" smtClean="0"/>
              <a:t>DEPARTMENT primary keys can only be updated if at least one EMPLOYEE foreign key is also updated </a:t>
            </a:r>
            <a:r>
              <a:rPr lang="en-US" sz="2400" dirty="0" smtClean="0">
                <a:cs typeface="Arial" panose="020B0604020202020204" pitchFamily="34" charset="0"/>
              </a:rPr>
              <a:t>—</a:t>
            </a:r>
            <a:r>
              <a:rPr lang="en-US" sz="2400" dirty="0" smtClean="0"/>
              <a:t>REQUIRES A TRIGGER.</a:t>
            </a:r>
          </a:p>
          <a:p>
            <a:pPr lvl="1" eaLnBrk="1" hangingPunct="1">
              <a:lnSpc>
                <a:spcPct val="80000"/>
              </a:lnSpc>
            </a:pPr>
            <a:r>
              <a:rPr lang="en-US" sz="2400" dirty="0" smtClean="0"/>
              <a:t>Can a DEPARTMENT be deleted? </a:t>
            </a:r>
          </a:p>
          <a:p>
            <a:pPr lvl="2" eaLnBrk="1" hangingPunct="1">
              <a:lnSpc>
                <a:spcPct val="80000"/>
              </a:lnSpc>
            </a:pPr>
            <a:r>
              <a:rPr lang="en-US" sz="2000" dirty="0" smtClean="0"/>
              <a:t>YES</a:t>
            </a:r>
            <a:r>
              <a:rPr lang="en-US" sz="2000" dirty="0" smtClean="0">
                <a:cs typeface="Arial" panose="020B0604020202020204" pitchFamily="34" charset="0"/>
              </a:rPr>
              <a:t>—</a:t>
            </a:r>
            <a:r>
              <a:rPr lang="en-US" sz="2000" dirty="0" smtClean="0"/>
              <a:t>it is the EMPLOYEE who is required.</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67</a:t>
            </a:fld>
            <a:endParaRPr lang="en-US" smtClean="0"/>
          </a:p>
          <a:p>
            <a:endParaRPr lang="en-US"/>
          </a:p>
        </p:txBody>
      </p:sp>
    </p:spTree>
    <p:extLst>
      <p:ext uri="{BB962C8B-B14F-4D97-AF65-F5344CB8AC3E}">
        <p14:creationId xmlns:p14="http://schemas.microsoft.com/office/powerpoint/2010/main" val="971408691"/>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pPr eaLnBrk="1" hangingPunct="1"/>
            <a:r>
              <a:rPr lang="en-US" sz="3200" dirty="0" smtClean="0"/>
              <a:t>Implementing Actions for O-M Relationships:</a:t>
            </a:r>
            <a:br>
              <a:rPr lang="en-US" sz="3200" dirty="0" smtClean="0"/>
            </a:br>
            <a:r>
              <a:rPr lang="en-US" sz="2800" dirty="0" smtClean="0"/>
              <a:t>DEPARTMENT and EMPLOYEE III</a:t>
            </a:r>
            <a:endParaRPr lang="en-US" sz="3200" dirty="0" smtClean="0"/>
          </a:p>
        </p:txBody>
      </p:sp>
      <p:sp>
        <p:nvSpPr>
          <p:cNvPr id="58371" name="Rectangle 3"/>
          <p:cNvSpPr>
            <a:spLocks noGrp="1" noChangeArrowheads="1"/>
          </p:cNvSpPr>
          <p:nvPr>
            <p:ph idx="1"/>
          </p:nvPr>
        </p:nvSpPr>
        <p:spPr/>
        <p:txBody>
          <a:bodyPr/>
          <a:lstStyle/>
          <a:p>
            <a:pPr eaLnBrk="1" hangingPunct="1"/>
            <a:r>
              <a:rPr lang="en-US" smtClean="0"/>
              <a:t>Actions on child</a:t>
            </a:r>
          </a:p>
          <a:p>
            <a:pPr lvl="1" eaLnBrk="1" hangingPunct="1"/>
            <a:r>
              <a:rPr lang="en-US" smtClean="0"/>
              <a:t>OK to insert a new EMPLOYEE.</a:t>
            </a:r>
          </a:p>
          <a:p>
            <a:pPr lvl="1" eaLnBrk="1" hangingPunct="1"/>
            <a:r>
              <a:rPr lang="en-US" smtClean="0"/>
              <a:t>There must be one EMPLOYEE for each department.</a:t>
            </a:r>
          </a:p>
          <a:p>
            <a:pPr lvl="2" eaLnBrk="1" hangingPunct="1"/>
            <a:r>
              <a:rPr lang="en-US" smtClean="0"/>
              <a:t>Cannot change EMPLOYEE foreign key (DEPARTMENT) if last EMPLOYEE in the DEPARTMENT.</a:t>
            </a:r>
          </a:p>
          <a:p>
            <a:pPr lvl="2" eaLnBrk="1" hangingPunct="1"/>
            <a:r>
              <a:rPr lang="en-US" smtClean="0"/>
              <a:t>Cannot delete an EMPLOYEE if last EMPLOYEE in the DEPARTMENT.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68</a:t>
            </a:fld>
            <a:endParaRPr lang="en-US" smtClean="0"/>
          </a:p>
          <a:p>
            <a:endParaRPr lang="en-US"/>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xfrm>
            <a:off x="457200" y="274638"/>
            <a:ext cx="8305800" cy="1143000"/>
          </a:xfrm>
        </p:spPr>
        <p:txBody>
          <a:bodyPr/>
          <a:lstStyle/>
          <a:p>
            <a:pPr eaLnBrk="1" hangingPunct="1"/>
            <a:r>
              <a:rPr lang="en-US" sz="3200" smtClean="0"/>
              <a:t>Implementing Actions for M-M Relationships:</a:t>
            </a:r>
            <a:br>
              <a:rPr lang="en-US" sz="3200" smtClean="0"/>
            </a:br>
            <a:r>
              <a:rPr lang="en-US" sz="3200" smtClean="0"/>
              <a:t>DEPARTMENT and EMPLOYEE</a:t>
            </a:r>
          </a:p>
        </p:txBody>
      </p:sp>
      <p:sp>
        <p:nvSpPr>
          <p:cNvPr id="59395" name="Rectangle 3"/>
          <p:cNvSpPr>
            <a:spLocks noGrp="1" noChangeArrowheads="1"/>
          </p:cNvSpPr>
          <p:nvPr>
            <p:ph idx="1"/>
          </p:nvPr>
        </p:nvSpPr>
        <p:spPr/>
        <p:txBody>
          <a:bodyPr/>
          <a:lstStyle/>
          <a:p>
            <a:pPr eaLnBrk="1" hangingPunct="1">
              <a:lnSpc>
                <a:spcPct val="80000"/>
              </a:lnSpc>
            </a:pPr>
            <a:r>
              <a:rPr lang="en-US" sz="2800" smtClean="0"/>
              <a:t>DEPARMENT is parent</a:t>
            </a:r>
            <a:r>
              <a:rPr lang="en-US" sz="2800" smtClean="0">
                <a:cs typeface="Arial" panose="020B0604020202020204" pitchFamily="34" charset="0"/>
              </a:rPr>
              <a:t>—</a:t>
            </a:r>
            <a:r>
              <a:rPr lang="en-US" sz="2800" smtClean="0"/>
              <a:t>EMPLOYEE is child.</a:t>
            </a:r>
          </a:p>
          <a:p>
            <a:pPr eaLnBrk="1" hangingPunct="1">
              <a:lnSpc>
                <a:spcPct val="80000"/>
              </a:lnSpc>
            </a:pPr>
            <a:r>
              <a:rPr lang="en-US" sz="2800" smtClean="0"/>
              <a:t>All of the previous (M-O and O-M) apply at the same time!</a:t>
            </a:r>
          </a:p>
          <a:p>
            <a:pPr eaLnBrk="1" hangingPunct="1">
              <a:lnSpc>
                <a:spcPct val="80000"/>
              </a:lnSpc>
            </a:pPr>
            <a:r>
              <a:rPr lang="en-US" sz="2800" smtClean="0"/>
              <a:t>This creates conflicts that require careful programming to avoid or fix problems such as:</a:t>
            </a:r>
          </a:p>
          <a:p>
            <a:pPr lvl="1" eaLnBrk="1" hangingPunct="1">
              <a:lnSpc>
                <a:spcPct val="80000"/>
              </a:lnSpc>
            </a:pPr>
            <a:r>
              <a:rPr lang="en-US" sz="2400" smtClean="0"/>
              <a:t>A new DEPARTMENT insert will run a trigger that tries to create a new EMPLOYEE, but the EMPLOYEE row is checked by the DBMS for a valid DEPARTMENT before the transaction is completed.</a:t>
            </a:r>
          </a:p>
          <a:p>
            <a:pPr lvl="1" eaLnBrk="1" hangingPunct="1">
              <a:lnSpc>
                <a:spcPct val="80000"/>
              </a:lnSpc>
            </a:pPr>
            <a:r>
              <a:rPr lang="en-US" sz="2400" smtClean="0"/>
              <a:t>If we try to delete a DEPARTMENT with any EMPLOYEEs we will find the trigger on EMPLOYEE delete will not let us delete the last EMPLOYEE, so we can’t delete the DEPARMENT.</a:t>
            </a:r>
          </a:p>
          <a:p>
            <a:pPr lvl="1" eaLnBrk="1" hangingPunct="1">
              <a:lnSpc>
                <a:spcPct val="80000"/>
              </a:lnSpc>
            </a:pPr>
            <a:endParaRPr lang="en-US" sz="2400" smtClean="0"/>
          </a:p>
          <a:p>
            <a:pPr eaLnBrk="1" hangingPunct="1">
              <a:lnSpc>
                <a:spcPct val="80000"/>
              </a:lnSpc>
            </a:pPr>
            <a:endParaRPr lang="en-US" sz="280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69</a:t>
            </a:fld>
            <a:endParaRPr lang="en-US" smtClean="0"/>
          </a:p>
          <a:p>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1295400"/>
            <a:ext cx="8229600" cy="4874923"/>
          </a:xfrm>
          <a:prstGeom prst="rect">
            <a:avLst/>
          </a:prstGeom>
        </p:spPr>
      </p:pic>
      <p:sp>
        <p:nvSpPr>
          <p:cNvPr id="6147" name="Rectangle 2"/>
          <p:cNvSpPr>
            <a:spLocks noGrp="1" noChangeArrowheads="1"/>
          </p:cNvSpPr>
          <p:nvPr>
            <p:ph type="title"/>
          </p:nvPr>
        </p:nvSpPr>
        <p:spPr>
          <a:xfrm>
            <a:off x="457200" y="274638"/>
            <a:ext cx="8229600" cy="995017"/>
          </a:xfrm>
        </p:spPr>
        <p:txBody>
          <a:bodyPr/>
          <a:lstStyle/>
          <a:p>
            <a:pPr eaLnBrk="1" hangingPunct="1"/>
            <a:r>
              <a:rPr lang="en-US" sz="3200" dirty="0" smtClean="0"/>
              <a:t>Steps for Transforming a </a:t>
            </a:r>
            <a:br>
              <a:rPr lang="en-US" sz="3200" dirty="0" smtClean="0"/>
            </a:br>
            <a:r>
              <a:rPr lang="en-US" sz="3200" dirty="0" smtClean="0"/>
              <a:t>Data Model into a Database Design I</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7</a:t>
            </a:fld>
            <a:endParaRPr lang="en-US" smtClean="0"/>
          </a:p>
          <a:p>
            <a:endParaRPr lang="en-US"/>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725937" y="3305607"/>
            <a:ext cx="3500038" cy="2837586"/>
          </a:xfrm>
          <a:prstGeom prst="rect">
            <a:avLst/>
          </a:prstGeom>
        </p:spPr>
      </p:pic>
      <p:sp>
        <p:nvSpPr>
          <p:cNvPr id="60418" name="Rectangle 2"/>
          <p:cNvSpPr>
            <a:spLocks noGrp="1" noChangeArrowheads="1"/>
          </p:cNvSpPr>
          <p:nvPr>
            <p:ph type="title"/>
          </p:nvPr>
        </p:nvSpPr>
        <p:spPr/>
        <p:txBody>
          <a:bodyPr/>
          <a:lstStyle/>
          <a:p>
            <a:pPr eaLnBrk="1" hangingPunct="1"/>
            <a:r>
              <a:rPr lang="en-US" sz="2800" smtClean="0"/>
              <a:t>Documenting the Minimum Cardinality Design:</a:t>
            </a:r>
            <a:br>
              <a:rPr lang="en-US" sz="2800" smtClean="0"/>
            </a:br>
            <a:r>
              <a:rPr lang="en-US" sz="2800" smtClean="0"/>
              <a:t>Documenting Required Parents</a:t>
            </a:r>
          </a:p>
        </p:txBody>
      </p:sp>
      <p:sp>
        <p:nvSpPr>
          <p:cNvPr id="60419" name="Rectangle 3"/>
          <p:cNvSpPr>
            <a:spLocks noGrp="1" noChangeArrowheads="1"/>
          </p:cNvSpPr>
          <p:nvPr>
            <p:ph type="body" sz="half" idx="1"/>
          </p:nvPr>
        </p:nvSpPr>
        <p:spPr>
          <a:xfrm>
            <a:off x="457200" y="1600200"/>
            <a:ext cx="8153400" cy="4525963"/>
          </a:xfrm>
        </p:spPr>
        <p:txBody>
          <a:bodyPr/>
          <a:lstStyle/>
          <a:p>
            <a:pPr eaLnBrk="1" hangingPunct="1"/>
            <a:r>
              <a:rPr lang="en-US" sz="2800" smtClean="0"/>
              <a:t>COMPANY is parent, DEPARTMENT is child.</a:t>
            </a:r>
          </a:p>
          <a:p>
            <a:pPr eaLnBrk="1" hangingPunct="1"/>
            <a:r>
              <a:rPr lang="en-US" sz="2800" smtClean="0"/>
              <a:t>The relationship is M-O.</a:t>
            </a:r>
          </a:p>
          <a:p>
            <a:pPr eaLnBrk="1" hangingPunct="1"/>
            <a:r>
              <a:rPr lang="en-US" sz="2800" smtClean="0"/>
              <a:t>This can often be done in the database design tools. </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DB1B2183-3ED5-48DA-93A9-0F6793F71432}" type="slidenum">
              <a:rPr lang="en-US" smtClean="0"/>
              <a:pPr/>
              <a:t>70</a:t>
            </a:fld>
            <a:endParaRPr lang="en-US" smtClean="0"/>
          </a:p>
          <a:p>
            <a:endParaRPr lang="en-US"/>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p:txBody>
          <a:bodyPr/>
          <a:lstStyle/>
          <a:p>
            <a:pPr eaLnBrk="1" hangingPunct="1"/>
            <a:r>
              <a:rPr lang="en-US" sz="2800" smtClean="0"/>
              <a:t>Documenting the Minimum Cardinality Design:</a:t>
            </a:r>
            <a:br>
              <a:rPr lang="en-US" sz="2800" smtClean="0"/>
            </a:br>
            <a:r>
              <a:rPr lang="en-US" sz="2800" smtClean="0"/>
              <a:t>Documenting Required Children</a:t>
            </a:r>
          </a:p>
        </p:txBody>
      </p:sp>
      <p:sp>
        <p:nvSpPr>
          <p:cNvPr id="61443" name="Rectangle 3"/>
          <p:cNvSpPr>
            <a:spLocks noGrp="1" noChangeArrowheads="1"/>
          </p:cNvSpPr>
          <p:nvPr>
            <p:ph idx="1"/>
          </p:nvPr>
        </p:nvSpPr>
        <p:spPr/>
        <p:txBody>
          <a:bodyPr/>
          <a:lstStyle/>
          <a:p>
            <a:pPr eaLnBrk="1" hangingPunct="1"/>
            <a:r>
              <a:rPr lang="en-US" dirty="0" smtClean="0"/>
              <a:t>Needs written documentation</a:t>
            </a:r>
          </a:p>
          <a:p>
            <a:pPr eaLnBrk="1" hangingPunct="1"/>
            <a:r>
              <a:rPr lang="en-US" dirty="0" smtClean="0"/>
              <a:t>Can use Figure 6-29(b) as a “boilerplate document” and fill it out for each specific situation</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71</a:t>
            </a:fld>
            <a:endParaRPr lang="en-US" smtClean="0"/>
          </a:p>
          <a:p>
            <a:endParaRPr lang="en-US"/>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943600" y="1495625"/>
            <a:ext cx="2026920" cy="4630538"/>
          </a:xfrm>
          <a:prstGeom prst="rect">
            <a:avLst/>
          </a:prstGeom>
        </p:spPr>
      </p:pic>
      <p:sp>
        <p:nvSpPr>
          <p:cNvPr id="62466" name="Rectangle 2"/>
          <p:cNvSpPr>
            <a:spLocks noGrp="1" noChangeArrowheads="1"/>
          </p:cNvSpPr>
          <p:nvPr>
            <p:ph type="title"/>
          </p:nvPr>
        </p:nvSpPr>
        <p:spPr/>
        <p:txBody>
          <a:bodyPr/>
          <a:lstStyle/>
          <a:p>
            <a:pPr eaLnBrk="1" hangingPunct="1"/>
            <a:r>
              <a:rPr lang="en-US" sz="2800" smtClean="0"/>
              <a:t>Documenting the Minimum Cardinality Design:</a:t>
            </a:r>
            <a:br>
              <a:rPr lang="en-US" sz="2800" smtClean="0"/>
            </a:br>
            <a:r>
              <a:rPr lang="en-US" sz="2800" smtClean="0"/>
              <a:t>Documenting Required Children</a:t>
            </a:r>
          </a:p>
        </p:txBody>
      </p:sp>
      <p:sp>
        <p:nvSpPr>
          <p:cNvPr id="62467" name="Rectangle 6"/>
          <p:cNvSpPr>
            <a:spLocks noGrp="1" noChangeArrowheads="1"/>
          </p:cNvSpPr>
          <p:nvPr>
            <p:ph idx="1"/>
          </p:nvPr>
        </p:nvSpPr>
        <p:spPr>
          <a:xfrm>
            <a:off x="457200" y="1600200"/>
            <a:ext cx="4876800" cy="4525963"/>
          </a:xfrm>
        </p:spPr>
        <p:txBody>
          <a:bodyPr/>
          <a:lstStyle/>
          <a:p>
            <a:pPr eaLnBrk="1" hangingPunct="1"/>
            <a:r>
              <a:rPr lang="en-US" sz="2800" dirty="0" smtClean="0"/>
              <a:t>DEPARTMENT is parent, EMPLOYEE is child.</a:t>
            </a:r>
          </a:p>
          <a:p>
            <a:pPr eaLnBrk="1" hangingPunct="1"/>
            <a:r>
              <a:rPr lang="en-US" sz="2800" dirty="0" smtClean="0"/>
              <a:t>The relationship is O-M.</a:t>
            </a:r>
          </a:p>
          <a:p>
            <a:pPr eaLnBrk="1" hangingPunct="1"/>
            <a:r>
              <a:rPr lang="en-US" sz="2800" dirty="0" smtClean="0"/>
              <a:t>Use documentation based on Figure 6-29(b)</a:t>
            </a:r>
            <a:r>
              <a:rPr lang="en-US" sz="2800" dirty="0" smtClean="0">
                <a:cs typeface="Arial" panose="020B0604020202020204" pitchFamily="34" charset="0"/>
              </a:rPr>
              <a:t>—</a:t>
            </a:r>
            <a:r>
              <a:rPr lang="en-US" sz="2800" dirty="0" smtClean="0"/>
              <a:t>see the next slide.</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72</a:t>
            </a:fld>
            <a:endParaRPr lang="en-US" smtClean="0"/>
          </a:p>
          <a:p>
            <a:endParaRPr lang="en-US"/>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1524000"/>
            <a:ext cx="8229600" cy="4369616"/>
          </a:xfrm>
          <a:prstGeom prst="rect">
            <a:avLst/>
          </a:prstGeom>
        </p:spPr>
      </p:pic>
      <p:sp>
        <p:nvSpPr>
          <p:cNvPr id="63490" name="Rectangle 2"/>
          <p:cNvSpPr>
            <a:spLocks noGrp="1" noChangeArrowheads="1"/>
          </p:cNvSpPr>
          <p:nvPr>
            <p:ph type="title"/>
          </p:nvPr>
        </p:nvSpPr>
        <p:spPr/>
        <p:txBody>
          <a:bodyPr/>
          <a:lstStyle/>
          <a:p>
            <a:pPr eaLnBrk="1" hangingPunct="1"/>
            <a:r>
              <a:rPr lang="en-US" sz="2800" smtClean="0"/>
              <a:t>Documenting the Minimum Cardinality Design:</a:t>
            </a:r>
            <a:br>
              <a:rPr lang="en-US" sz="2800" smtClean="0"/>
            </a:br>
            <a:r>
              <a:rPr lang="en-US" sz="2800" smtClean="0"/>
              <a:t>Documenting Required Children</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73</a:t>
            </a:fld>
            <a:endParaRPr lang="en-US" smtClean="0"/>
          </a:p>
          <a:p>
            <a:endParaRPr lang="en-US"/>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67400" y="1524000"/>
            <a:ext cx="8219400" cy="3080463"/>
          </a:xfrm>
          <a:prstGeom prst="rect">
            <a:avLst/>
          </a:prstGeom>
        </p:spPr>
      </p:pic>
      <p:sp>
        <p:nvSpPr>
          <p:cNvPr id="64514" name="Rectangle 2"/>
          <p:cNvSpPr>
            <a:spLocks noGrp="1" noChangeArrowheads="1"/>
          </p:cNvSpPr>
          <p:nvPr>
            <p:ph type="title"/>
          </p:nvPr>
        </p:nvSpPr>
        <p:spPr/>
        <p:txBody>
          <a:bodyPr/>
          <a:lstStyle/>
          <a:p>
            <a:pPr eaLnBrk="1" hangingPunct="1"/>
            <a:r>
              <a:rPr lang="en-US" sz="3200" smtClean="0"/>
              <a:t>Summary of Minimum Cardinality Design</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74</a:t>
            </a:fld>
            <a:endParaRPr lang="en-US" smtClean="0"/>
          </a:p>
          <a:p>
            <a:endParaRPr lang="en-US"/>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p:nvPr>
        </p:nvSpPr>
        <p:spPr>
          <a:xfrm>
            <a:off x="457200" y="274638"/>
            <a:ext cx="8229600" cy="792162"/>
          </a:xfrm>
        </p:spPr>
        <p:txBody>
          <a:bodyPr/>
          <a:lstStyle/>
          <a:p>
            <a:pPr eaLnBrk="1" hangingPunct="1"/>
            <a:r>
              <a:rPr lang="en-US" dirty="0" smtClean="0"/>
              <a:t>View Ridge Gallery</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 name="Picture 3"/>
          <p:cNvPicPr>
            <a:picLocks noChangeAspect="1"/>
          </p:cNvPicPr>
          <p:nvPr/>
        </p:nvPicPr>
        <p:blipFill>
          <a:blip r:embed="rId3"/>
          <a:stretch>
            <a:fillRect/>
          </a:stretch>
        </p:blipFill>
        <p:spPr>
          <a:xfrm>
            <a:off x="1168207" y="1134217"/>
            <a:ext cx="6807586" cy="5111008"/>
          </a:xfrm>
          <a:prstGeom prst="rect">
            <a:avLst/>
          </a:prstGeom>
          <a:ln>
            <a:solidFill>
              <a:schemeClr val="tx1">
                <a:lumMod val="50000"/>
                <a:lumOff val="50000"/>
              </a:schemeClr>
            </a:solidFill>
          </a:ln>
        </p:spPr>
      </p:pic>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75</a:t>
            </a:fld>
            <a:endParaRPr lang="en-US" smtClean="0"/>
          </a:p>
          <a:p>
            <a:endParaRPr lang="en-US"/>
          </a:p>
        </p:txBody>
      </p:sp>
    </p:spTree>
  </p:cSld>
  <p:clrMapOvr>
    <a:masterClrMapping/>
  </p:clrMapOvr>
  <p:transition>
    <p:pull dir="d"/>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p:nvPr>
        </p:nvSpPr>
        <p:spPr/>
        <p:txBody>
          <a:bodyPr/>
          <a:lstStyle/>
          <a:p>
            <a:pPr eaLnBrk="1" hangingPunct="1"/>
            <a:r>
              <a:rPr lang="en-US" smtClean="0"/>
              <a:t>View Ridge Gallery</a:t>
            </a:r>
          </a:p>
        </p:txBody>
      </p:sp>
      <p:sp>
        <p:nvSpPr>
          <p:cNvPr id="65539" name="Rectangle 3"/>
          <p:cNvSpPr>
            <a:spLocks noGrp="1" noChangeArrowheads="1"/>
          </p:cNvSpPr>
          <p:nvPr>
            <p:ph idx="1"/>
          </p:nvPr>
        </p:nvSpPr>
        <p:spPr/>
        <p:txBody>
          <a:bodyPr/>
          <a:lstStyle/>
          <a:p>
            <a:pPr eaLnBrk="1" hangingPunct="1"/>
            <a:r>
              <a:rPr lang="en-US" sz="2800" smtClean="0"/>
              <a:t>View Ridge Gallery is a small art gallery that has been in business for 30 years.</a:t>
            </a:r>
          </a:p>
          <a:p>
            <a:pPr eaLnBrk="1" hangingPunct="1"/>
            <a:r>
              <a:rPr lang="en-US" sz="2800" smtClean="0"/>
              <a:t>It sells contemporary European and </a:t>
            </a:r>
            <a:br>
              <a:rPr lang="en-US" sz="2800" smtClean="0"/>
            </a:br>
            <a:r>
              <a:rPr lang="en-US" sz="2800" smtClean="0"/>
              <a:t>North American fine art.</a:t>
            </a:r>
          </a:p>
          <a:p>
            <a:pPr eaLnBrk="1" hangingPunct="1"/>
            <a:r>
              <a:rPr lang="en-US" sz="2800" smtClean="0"/>
              <a:t>View Ridge has one owner, </a:t>
            </a:r>
            <a:br>
              <a:rPr lang="en-US" sz="2800" smtClean="0"/>
            </a:br>
            <a:r>
              <a:rPr lang="en-US" sz="2800" smtClean="0"/>
              <a:t>three salespeople, and two workers.</a:t>
            </a:r>
          </a:p>
          <a:p>
            <a:pPr eaLnBrk="1" hangingPunct="1"/>
            <a:r>
              <a:rPr lang="en-US" sz="2800" smtClean="0"/>
              <a:t>View Ridge owns all of the art that it sells; </a:t>
            </a:r>
            <a:br>
              <a:rPr lang="en-US" sz="2800" smtClean="0"/>
            </a:br>
            <a:r>
              <a:rPr lang="en-US" sz="2800" smtClean="0"/>
              <a:t>it holds no items on a consignment basis.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76</a:t>
            </a:fld>
            <a:endParaRPr lang="en-US" smtClean="0"/>
          </a:p>
          <a:p>
            <a:endParaRPr lang="en-US"/>
          </a:p>
        </p:txBody>
      </p:sp>
    </p:spTree>
    <p:extLst>
      <p:ext uri="{BB962C8B-B14F-4D97-AF65-F5344CB8AC3E}">
        <p14:creationId xmlns:p14="http://schemas.microsoft.com/office/powerpoint/2010/main" val="1649910110"/>
      </p:ext>
    </p:extLst>
  </p:cSld>
  <p:clrMapOvr>
    <a:masterClrMapping/>
  </p:clrMapOvr>
  <p:transition>
    <p:pull dir="d"/>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1523999"/>
            <a:ext cx="8229600" cy="4260955"/>
          </a:xfrm>
          <a:prstGeom prst="rect">
            <a:avLst/>
          </a:prstGeom>
        </p:spPr>
      </p:pic>
      <p:sp>
        <p:nvSpPr>
          <p:cNvPr id="66562" name="Rectangle 2"/>
          <p:cNvSpPr>
            <a:spLocks noGrp="1" noChangeArrowheads="1"/>
          </p:cNvSpPr>
          <p:nvPr>
            <p:ph type="title"/>
          </p:nvPr>
        </p:nvSpPr>
        <p:spPr/>
        <p:txBody>
          <a:bodyPr/>
          <a:lstStyle/>
          <a:p>
            <a:pPr eaLnBrk="1" hangingPunct="1"/>
            <a:r>
              <a:rPr lang="en-US" dirty="0" smtClean="0"/>
              <a:t>VRG Application Requirements</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77</a:t>
            </a:fld>
            <a:endParaRPr lang="en-US" smtClean="0"/>
          </a:p>
          <a:p>
            <a:endParaRPr lang="en-US"/>
          </a:p>
        </p:txBody>
      </p:sp>
    </p:spTree>
  </p:cSld>
  <p:clrMapOvr>
    <a:masterClrMapping/>
  </p:clrMapOvr>
  <p:transition>
    <p:pull dir="d"/>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1" y="1524000"/>
            <a:ext cx="8229600" cy="2722713"/>
          </a:xfrm>
          <a:prstGeom prst="rect">
            <a:avLst/>
          </a:prstGeom>
        </p:spPr>
      </p:pic>
      <p:sp>
        <p:nvSpPr>
          <p:cNvPr id="67587" name="Rectangle 2"/>
          <p:cNvSpPr>
            <a:spLocks noGrp="1" noChangeArrowheads="1"/>
          </p:cNvSpPr>
          <p:nvPr>
            <p:ph type="title"/>
          </p:nvPr>
        </p:nvSpPr>
        <p:spPr/>
        <p:txBody>
          <a:bodyPr/>
          <a:lstStyle/>
          <a:p>
            <a:pPr eaLnBrk="1" hangingPunct="1"/>
            <a:r>
              <a:rPr lang="en-US" smtClean="0"/>
              <a:t>View Ridge Data Model</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78</a:t>
            </a:fld>
            <a:endParaRPr lang="en-US" smtClean="0"/>
          </a:p>
          <a:p>
            <a:endParaRPr lang="en-US"/>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1595438"/>
            <a:ext cx="8196263" cy="3216255"/>
          </a:xfrm>
          <a:prstGeom prst="rect">
            <a:avLst/>
          </a:prstGeom>
        </p:spPr>
      </p:pic>
      <p:sp>
        <p:nvSpPr>
          <p:cNvPr id="68611" name="Rectangle 2"/>
          <p:cNvSpPr>
            <a:spLocks noGrp="1" noChangeArrowheads="1"/>
          </p:cNvSpPr>
          <p:nvPr>
            <p:ph type="title"/>
          </p:nvPr>
        </p:nvSpPr>
        <p:spPr/>
        <p:txBody>
          <a:bodyPr/>
          <a:lstStyle/>
          <a:p>
            <a:pPr eaLnBrk="1" hangingPunct="1"/>
            <a:r>
              <a:rPr lang="en-US" dirty="0" smtClean="0"/>
              <a:t>VRG Database Design </a:t>
            </a:r>
            <a:r>
              <a:rPr lang="en-US" dirty="0"/>
              <a:t>I</a:t>
            </a:r>
            <a:endParaRPr lang="en-US"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79</a:t>
            </a:fld>
            <a:endParaRPr lang="en-US" smtClean="0"/>
          </a:p>
          <a:p>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Grp="1" noChangeArrowheads="1"/>
          </p:cNvSpPr>
          <p:nvPr>
            <p:ph type="title"/>
          </p:nvPr>
        </p:nvSpPr>
        <p:spPr>
          <a:xfrm>
            <a:off x="457200" y="274638"/>
            <a:ext cx="8229600" cy="995017"/>
          </a:xfrm>
        </p:spPr>
        <p:txBody>
          <a:bodyPr/>
          <a:lstStyle/>
          <a:p>
            <a:pPr eaLnBrk="1" hangingPunct="1"/>
            <a:r>
              <a:rPr lang="en-US" sz="3200" dirty="0" smtClean="0"/>
              <a:t>Steps for Transforming a </a:t>
            </a:r>
            <a:br>
              <a:rPr lang="en-US" sz="3200" dirty="0" smtClean="0"/>
            </a:br>
            <a:r>
              <a:rPr lang="en-US" sz="3200" dirty="0" smtClean="0"/>
              <a:t>Data Model into a Database Design II</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 name="Picture 3"/>
          <p:cNvPicPr>
            <a:picLocks noChangeAspect="1"/>
          </p:cNvPicPr>
          <p:nvPr/>
        </p:nvPicPr>
        <p:blipFill>
          <a:blip r:embed="rId3"/>
          <a:stretch>
            <a:fillRect/>
          </a:stretch>
        </p:blipFill>
        <p:spPr>
          <a:xfrm>
            <a:off x="457200" y="1303019"/>
            <a:ext cx="8229600" cy="3932371"/>
          </a:xfrm>
          <a:prstGeom prst="rect">
            <a:avLst/>
          </a:prstGeom>
        </p:spPr>
      </p:pic>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8</a:t>
            </a:fld>
            <a:endParaRPr lang="en-US" smtClean="0"/>
          </a:p>
          <a:p>
            <a:endParaRPr lang="en-US"/>
          </a:p>
        </p:txBody>
      </p:sp>
    </p:spTree>
    <p:extLst>
      <p:ext uri="{BB962C8B-B14F-4D97-AF65-F5344CB8AC3E}">
        <p14:creationId xmlns:p14="http://schemas.microsoft.com/office/powerpoint/2010/main" val="38351072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pPr eaLnBrk="1" hangingPunct="1"/>
            <a:r>
              <a:rPr lang="en-US" dirty="0" smtClean="0"/>
              <a:t>VRG Database Design II</a:t>
            </a:r>
          </a:p>
        </p:txBody>
      </p:sp>
      <p:sp>
        <p:nvSpPr>
          <p:cNvPr id="69635" name="Rectangle 3"/>
          <p:cNvSpPr>
            <a:spLocks noGrp="1" noChangeArrowheads="1"/>
          </p:cNvSpPr>
          <p:nvPr>
            <p:ph idx="1"/>
          </p:nvPr>
        </p:nvSpPr>
        <p:spPr/>
        <p:txBody>
          <a:bodyPr/>
          <a:lstStyle/>
          <a:p>
            <a:pPr eaLnBrk="1" hangingPunct="1">
              <a:lnSpc>
                <a:spcPct val="80000"/>
              </a:lnSpc>
            </a:pPr>
            <a:r>
              <a:rPr lang="en-US" sz="2400" smtClean="0"/>
              <a:t>Surrogate keys are needed for:</a:t>
            </a:r>
          </a:p>
          <a:p>
            <a:pPr lvl="1" eaLnBrk="1" hangingPunct="1">
              <a:lnSpc>
                <a:spcPct val="80000"/>
              </a:lnSpc>
            </a:pPr>
            <a:r>
              <a:rPr lang="en-US" sz="2000" smtClean="0"/>
              <a:t>CUSTOMER</a:t>
            </a:r>
          </a:p>
          <a:p>
            <a:pPr lvl="1" eaLnBrk="1" hangingPunct="1">
              <a:lnSpc>
                <a:spcPct val="80000"/>
              </a:lnSpc>
            </a:pPr>
            <a:r>
              <a:rPr lang="en-US" sz="2000" smtClean="0"/>
              <a:t>WORK</a:t>
            </a:r>
          </a:p>
          <a:p>
            <a:pPr lvl="1" eaLnBrk="1" hangingPunct="1">
              <a:lnSpc>
                <a:spcPct val="80000"/>
              </a:lnSpc>
            </a:pPr>
            <a:r>
              <a:rPr lang="en-US" sz="2000" smtClean="0"/>
              <a:t>TRANS</a:t>
            </a:r>
          </a:p>
          <a:p>
            <a:pPr eaLnBrk="1" hangingPunct="1">
              <a:lnSpc>
                <a:spcPct val="80000"/>
              </a:lnSpc>
            </a:pPr>
            <a:r>
              <a:rPr lang="en-US" sz="2400" smtClean="0"/>
              <a:t>We can also use a surrogate key for ARTIST.</a:t>
            </a:r>
          </a:p>
          <a:p>
            <a:pPr eaLnBrk="1" hangingPunct="1">
              <a:lnSpc>
                <a:spcPct val="80000"/>
              </a:lnSpc>
            </a:pPr>
            <a:r>
              <a:rPr lang="en-US" sz="2400" smtClean="0"/>
              <a:t>This will change the identifying relationships to nonidentifying relationships.</a:t>
            </a:r>
          </a:p>
          <a:p>
            <a:pPr eaLnBrk="1" hangingPunct="1">
              <a:lnSpc>
                <a:spcPct val="80000"/>
              </a:lnSpc>
            </a:pPr>
            <a:r>
              <a:rPr lang="en-US" sz="2400" smtClean="0"/>
              <a:t>WORK and TRANS become weak, non-ID-dependent entities.</a:t>
            </a:r>
          </a:p>
          <a:p>
            <a:pPr eaLnBrk="1" hangingPunct="1">
              <a:lnSpc>
                <a:spcPct val="80000"/>
              </a:lnSpc>
            </a:pPr>
            <a:r>
              <a:rPr lang="en-US" sz="2400" smtClean="0"/>
              <a:t>Foreign keys:</a:t>
            </a:r>
          </a:p>
          <a:p>
            <a:pPr lvl="1" eaLnBrk="1" hangingPunct="1">
              <a:lnSpc>
                <a:spcPct val="80000"/>
              </a:lnSpc>
            </a:pPr>
            <a:r>
              <a:rPr lang="en-US" sz="2000" smtClean="0"/>
              <a:t>TRANS.CustomerID is NULL to allow acquisitions without an immediate sale to a CUSTOMER.</a:t>
            </a:r>
          </a:p>
          <a:p>
            <a:pPr lvl="1" eaLnBrk="1" hangingPunct="1">
              <a:lnSpc>
                <a:spcPct val="80000"/>
              </a:lnSpc>
            </a:pPr>
            <a:r>
              <a:rPr lang="en-US" sz="2000" smtClean="0"/>
              <a:t>All other foreign keys are NOT NULL.</a:t>
            </a:r>
          </a:p>
          <a:p>
            <a:pPr eaLnBrk="1" hangingPunct="1">
              <a:lnSpc>
                <a:spcPct val="80000"/>
              </a:lnSpc>
            </a:pPr>
            <a:endParaRPr lang="en-US" sz="2400" smtClean="0"/>
          </a:p>
          <a:p>
            <a:pPr eaLnBrk="1" hangingPunct="1">
              <a:lnSpc>
                <a:spcPct val="80000"/>
              </a:lnSpc>
            </a:pPr>
            <a:endParaRPr lang="en-US" sz="240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80</a:t>
            </a:fld>
            <a:endParaRPr lang="en-US" smtClean="0"/>
          </a:p>
          <a:p>
            <a:endParaRPr lang="en-US"/>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1600200"/>
            <a:ext cx="8229600" cy="3356892"/>
          </a:xfrm>
          <a:prstGeom prst="rect">
            <a:avLst/>
          </a:prstGeom>
        </p:spPr>
      </p:pic>
      <p:sp>
        <p:nvSpPr>
          <p:cNvPr id="70659" name="Rectangle 2"/>
          <p:cNvSpPr>
            <a:spLocks noGrp="1" noChangeArrowheads="1"/>
          </p:cNvSpPr>
          <p:nvPr>
            <p:ph type="title"/>
          </p:nvPr>
        </p:nvSpPr>
        <p:spPr/>
        <p:txBody>
          <a:bodyPr/>
          <a:lstStyle/>
          <a:p>
            <a:pPr eaLnBrk="1" hangingPunct="1"/>
            <a:r>
              <a:rPr lang="en-US" dirty="0" smtClean="0"/>
              <a:t>VRG Database Design III</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81</a:t>
            </a:fld>
            <a:endParaRPr lang="en-US" smtClean="0"/>
          </a:p>
          <a:p>
            <a:endParaRPr lang="en-US"/>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p:txBody>
          <a:bodyPr/>
          <a:lstStyle/>
          <a:p>
            <a:pPr eaLnBrk="1" hangingPunct="1"/>
            <a:r>
              <a:rPr lang="en-US" sz="4000" dirty="0" smtClean="0"/>
              <a:t>Minimum Cardinality Enforcement:</a:t>
            </a:r>
            <a:br>
              <a:rPr lang="en-US" sz="4000" dirty="0" smtClean="0"/>
            </a:br>
            <a:r>
              <a:rPr lang="en-US" sz="3600" dirty="0" smtClean="0"/>
              <a:t>VRG Database Relationships</a:t>
            </a:r>
          </a:p>
        </p:txBody>
      </p:sp>
      <p:pic>
        <p:nvPicPr>
          <p:cNvPr id="71684" name="Picture 6" descr="C:\Users\Auer.WWU\Auer-Projects\Kroenke-Auer-Projects\Kroenke-Auer-DBP-e11\DBP-e11-Supplements\Images\Chapter06\Fig6-38.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581025" y="1814513"/>
            <a:ext cx="8058150" cy="2924175"/>
          </a:xfrm>
        </p:spPr>
      </p:pic>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4"/>
          <a:stretch>
            <a:fillRect/>
          </a:stretch>
        </p:blipFill>
        <p:spPr>
          <a:xfrm>
            <a:off x="457201" y="1600201"/>
            <a:ext cx="8233126" cy="3429000"/>
          </a:xfrm>
          <a:prstGeom prst="rect">
            <a:avLst/>
          </a:prstGeom>
        </p:spPr>
      </p:pic>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82</a:t>
            </a:fld>
            <a:endParaRPr lang="en-US" smtClean="0"/>
          </a:p>
          <a:p>
            <a:endParaRPr lang="en-US"/>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2111016"/>
            <a:ext cx="8229600" cy="4137384"/>
          </a:xfrm>
          <a:prstGeom prst="rect">
            <a:avLst/>
          </a:prstGeom>
        </p:spPr>
      </p:pic>
      <p:sp>
        <p:nvSpPr>
          <p:cNvPr id="72706" name="Rectangle 2"/>
          <p:cNvSpPr>
            <a:spLocks noGrp="1" noChangeArrowheads="1"/>
          </p:cNvSpPr>
          <p:nvPr>
            <p:ph type="title"/>
          </p:nvPr>
        </p:nvSpPr>
        <p:spPr>
          <a:xfrm>
            <a:off x="457200" y="274638"/>
            <a:ext cx="8229600" cy="1782762"/>
          </a:xfrm>
        </p:spPr>
        <p:txBody>
          <a:bodyPr/>
          <a:lstStyle/>
          <a:p>
            <a:pPr eaLnBrk="1" hangingPunct="1"/>
            <a:r>
              <a:rPr lang="en-US" sz="4000" dirty="0" smtClean="0"/>
              <a:t>Minimum Cardinality Enforcement:</a:t>
            </a:r>
            <a:br>
              <a:rPr lang="en-US" sz="4000" dirty="0" smtClean="0"/>
            </a:br>
            <a:r>
              <a:rPr lang="en-US" sz="3200" dirty="0" smtClean="0"/>
              <a:t>VRG Database M-O Relationships</a:t>
            </a:r>
            <a:br>
              <a:rPr lang="en-US" sz="3200" dirty="0" smtClean="0"/>
            </a:br>
            <a:r>
              <a:rPr lang="en-US" sz="3200" dirty="0" smtClean="0"/>
              <a:t>ARTIST-to-WORK</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83</a:t>
            </a:fld>
            <a:endParaRPr lang="en-US" smtClean="0"/>
          </a:p>
          <a:p>
            <a:endParaRPr lang="en-US"/>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a:xfrm>
            <a:off x="457200" y="274638"/>
            <a:ext cx="8229600" cy="1782762"/>
          </a:xfrm>
        </p:spPr>
        <p:txBody>
          <a:bodyPr/>
          <a:lstStyle/>
          <a:p>
            <a:pPr eaLnBrk="1" hangingPunct="1"/>
            <a:r>
              <a:rPr lang="en-US" sz="4000" dirty="0" smtClean="0"/>
              <a:t>Minimum Cardinality Enforcement:</a:t>
            </a:r>
            <a:br>
              <a:rPr lang="en-US" sz="4000" dirty="0" smtClean="0"/>
            </a:br>
            <a:r>
              <a:rPr lang="en-US" sz="3200" dirty="0" smtClean="0"/>
              <a:t>VRG Database M-O Relationships</a:t>
            </a:r>
            <a:br>
              <a:rPr lang="en-US" sz="3200" dirty="0" smtClean="0"/>
            </a:br>
            <a:r>
              <a:rPr lang="en-US" sz="3200" dirty="0" smtClean="0"/>
              <a:t>WORK-to-TRANS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 name="Picture 3"/>
          <p:cNvPicPr>
            <a:picLocks noChangeAspect="1"/>
          </p:cNvPicPr>
          <p:nvPr/>
        </p:nvPicPr>
        <p:blipFill>
          <a:blip r:embed="rId3"/>
          <a:stretch>
            <a:fillRect/>
          </a:stretch>
        </p:blipFill>
        <p:spPr>
          <a:xfrm>
            <a:off x="457200" y="2111016"/>
            <a:ext cx="8229600" cy="3282845"/>
          </a:xfrm>
          <a:prstGeom prst="rect">
            <a:avLst/>
          </a:prstGeom>
        </p:spPr>
      </p:pic>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84</a:t>
            </a:fld>
            <a:endParaRPr lang="en-US" smtClean="0"/>
          </a:p>
          <a:p>
            <a:endParaRPr lang="en-US"/>
          </a:p>
        </p:txBody>
      </p:sp>
    </p:spTree>
    <p:extLst>
      <p:ext uri="{BB962C8B-B14F-4D97-AF65-F5344CB8AC3E}">
        <p14:creationId xmlns:p14="http://schemas.microsoft.com/office/powerpoint/2010/main" val="1504894348"/>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13286" y="2126624"/>
            <a:ext cx="6917427" cy="4118601"/>
          </a:xfrm>
          <a:prstGeom prst="rect">
            <a:avLst/>
          </a:prstGeom>
        </p:spPr>
      </p:pic>
      <p:sp>
        <p:nvSpPr>
          <p:cNvPr id="74754" name="Rectangle 2"/>
          <p:cNvSpPr>
            <a:spLocks noGrp="1" noChangeArrowheads="1"/>
          </p:cNvSpPr>
          <p:nvPr>
            <p:ph type="title"/>
          </p:nvPr>
        </p:nvSpPr>
        <p:spPr>
          <a:xfrm>
            <a:off x="457200" y="274638"/>
            <a:ext cx="8229600" cy="1782762"/>
          </a:xfrm>
        </p:spPr>
        <p:txBody>
          <a:bodyPr/>
          <a:lstStyle/>
          <a:p>
            <a:pPr eaLnBrk="1" hangingPunct="1"/>
            <a:r>
              <a:rPr lang="en-US" sz="4000" dirty="0" smtClean="0"/>
              <a:t>Minimum Cardinality Enforcement:</a:t>
            </a:r>
            <a:br>
              <a:rPr lang="en-US" sz="4000" dirty="0" smtClean="0"/>
            </a:br>
            <a:r>
              <a:rPr lang="en-US" sz="3200" dirty="0" smtClean="0"/>
              <a:t>VRG </a:t>
            </a:r>
            <a:r>
              <a:rPr lang="en-US" sz="3200" dirty="0" smtClean="0"/>
              <a:t>Database </a:t>
            </a:r>
            <a:r>
              <a:rPr lang="en-US" sz="3200" dirty="0" smtClean="0"/>
              <a:t>M-O Relationships</a:t>
            </a:r>
            <a:r>
              <a:rPr lang="en-US" sz="4000" dirty="0" smtClean="0"/>
              <a:t/>
            </a:r>
            <a:br>
              <a:rPr lang="en-US" sz="4000" dirty="0" smtClean="0"/>
            </a:br>
            <a:r>
              <a:rPr lang="en-US" sz="2800" dirty="0" smtClean="0"/>
              <a:t>CUSTOMER-to-CUSTOMER_ARTIST_INT</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85</a:t>
            </a:fld>
            <a:endParaRPr lang="en-US" smtClean="0"/>
          </a:p>
          <a:p>
            <a:endParaRPr lang="en-US"/>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10714" y="1992375"/>
            <a:ext cx="7171781" cy="4252850"/>
          </a:xfrm>
          <a:prstGeom prst="rect">
            <a:avLst/>
          </a:prstGeom>
        </p:spPr>
      </p:pic>
      <p:sp>
        <p:nvSpPr>
          <p:cNvPr id="75778" name="Rectangle 2"/>
          <p:cNvSpPr>
            <a:spLocks noGrp="1" noChangeArrowheads="1"/>
          </p:cNvSpPr>
          <p:nvPr>
            <p:ph type="title"/>
          </p:nvPr>
        </p:nvSpPr>
        <p:spPr>
          <a:xfrm>
            <a:off x="457200" y="274638"/>
            <a:ext cx="8229600" cy="1630362"/>
          </a:xfrm>
        </p:spPr>
        <p:txBody>
          <a:bodyPr/>
          <a:lstStyle/>
          <a:p>
            <a:pPr eaLnBrk="1" hangingPunct="1"/>
            <a:r>
              <a:rPr lang="en-US" sz="4000" dirty="0" smtClean="0"/>
              <a:t>Minimum Cardinality Enforcement:</a:t>
            </a:r>
            <a:br>
              <a:rPr lang="en-US" sz="4000" dirty="0" smtClean="0"/>
            </a:br>
            <a:r>
              <a:rPr lang="en-US" sz="3200" dirty="0" smtClean="0"/>
              <a:t>VRG Database M-O Relationships</a:t>
            </a:r>
            <a:r>
              <a:rPr lang="en-US" sz="4000" dirty="0" smtClean="0"/>
              <a:t/>
            </a:r>
            <a:br>
              <a:rPr lang="en-US" sz="4000" dirty="0" smtClean="0"/>
            </a:br>
            <a:r>
              <a:rPr lang="en-US" sz="2800" dirty="0" smtClean="0"/>
              <a:t>ARTIST-to-CUSTOMER_ARTIST_INT</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86</a:t>
            </a:fld>
            <a:endParaRPr lang="en-US" smtClean="0"/>
          </a:p>
          <a:p>
            <a:endParaRPr lang="en-US"/>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11529" y="1780780"/>
            <a:ext cx="7520939" cy="4479685"/>
          </a:xfrm>
          <a:prstGeom prst="rect">
            <a:avLst/>
          </a:prstGeom>
        </p:spPr>
      </p:pic>
      <p:sp>
        <p:nvSpPr>
          <p:cNvPr id="76802" name="Rectangle 2"/>
          <p:cNvSpPr>
            <a:spLocks noGrp="1" noChangeArrowheads="1"/>
          </p:cNvSpPr>
          <p:nvPr>
            <p:ph type="title"/>
          </p:nvPr>
        </p:nvSpPr>
        <p:spPr>
          <a:xfrm>
            <a:off x="457200" y="274638"/>
            <a:ext cx="8229600" cy="1477962"/>
          </a:xfrm>
        </p:spPr>
        <p:txBody>
          <a:bodyPr/>
          <a:lstStyle/>
          <a:p>
            <a:pPr eaLnBrk="1" hangingPunct="1"/>
            <a:r>
              <a:rPr lang="en-US" sz="4000" dirty="0" smtClean="0"/>
              <a:t>Minimum Cardinality Enforcement:</a:t>
            </a:r>
            <a:br>
              <a:rPr lang="en-US" sz="4000" dirty="0" smtClean="0"/>
            </a:br>
            <a:r>
              <a:rPr lang="en-US" sz="3200" dirty="0" smtClean="0"/>
              <a:t>VRG Database M-M Relationship</a:t>
            </a:r>
            <a:br>
              <a:rPr lang="en-US" sz="3200" dirty="0" smtClean="0"/>
            </a:br>
            <a:r>
              <a:rPr lang="en-US" sz="2800" dirty="0" smtClean="0"/>
              <a:t>WORK-to-TRANS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87</a:t>
            </a:fld>
            <a:endParaRPr lang="en-US" smtClean="0"/>
          </a:p>
          <a:p>
            <a:endParaRPr lang="en-US"/>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pPr eaLnBrk="1" hangingPunct="1"/>
            <a:r>
              <a:rPr lang="en-US" sz="4000" dirty="0" smtClean="0"/>
              <a:t>VRG Database Table Designs:</a:t>
            </a:r>
            <a:br>
              <a:rPr lang="en-US" sz="4000" dirty="0" smtClean="0"/>
            </a:br>
            <a:r>
              <a:rPr lang="en-US" sz="4000" dirty="0" smtClean="0"/>
              <a:t>ARTIST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924877" y="1484706"/>
            <a:ext cx="7294245" cy="4752899"/>
          </a:xfrm>
          <a:prstGeom prst="rect">
            <a:avLst/>
          </a:prstGeom>
        </p:spPr>
      </p:pic>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88</a:t>
            </a:fld>
            <a:endParaRPr lang="en-US" smtClean="0"/>
          </a:p>
          <a:p>
            <a:endParaRPr lang="en-US"/>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pPr eaLnBrk="1" hangingPunct="1"/>
            <a:r>
              <a:rPr lang="en-US" sz="4000" dirty="0" smtClean="0"/>
              <a:t>VRG Database Table Designs:</a:t>
            </a:r>
            <a:br>
              <a:rPr lang="en-US" sz="4000" dirty="0" smtClean="0"/>
            </a:br>
            <a:r>
              <a:rPr lang="en-US" sz="4000" dirty="0" smtClean="0"/>
              <a:t>WORK</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 name="Picture 3"/>
          <p:cNvPicPr>
            <a:picLocks noChangeAspect="1"/>
          </p:cNvPicPr>
          <p:nvPr/>
        </p:nvPicPr>
        <p:blipFill>
          <a:blip r:embed="rId3"/>
          <a:stretch>
            <a:fillRect/>
          </a:stretch>
        </p:blipFill>
        <p:spPr>
          <a:xfrm>
            <a:off x="924877" y="1484706"/>
            <a:ext cx="7308749" cy="3239694"/>
          </a:xfrm>
          <a:prstGeom prst="rect">
            <a:avLst/>
          </a:prstGeom>
        </p:spPr>
      </p:pic>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89</a:t>
            </a:fld>
            <a:endParaRPr lang="en-US" smtClean="0"/>
          </a:p>
          <a:p>
            <a:endParaRPr lang="en-US"/>
          </a:p>
        </p:txBody>
      </p:sp>
    </p:spTree>
    <p:extLst>
      <p:ext uri="{BB962C8B-B14F-4D97-AF65-F5344CB8AC3E}">
        <p14:creationId xmlns:p14="http://schemas.microsoft.com/office/powerpoint/2010/main" val="3358307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Grp="1" noChangeArrowheads="1"/>
          </p:cNvSpPr>
          <p:nvPr>
            <p:ph type="title"/>
          </p:nvPr>
        </p:nvSpPr>
        <p:spPr>
          <a:xfrm>
            <a:off x="457200" y="274638"/>
            <a:ext cx="8229600" cy="995017"/>
          </a:xfrm>
        </p:spPr>
        <p:txBody>
          <a:bodyPr/>
          <a:lstStyle/>
          <a:p>
            <a:pPr eaLnBrk="1" hangingPunct="1"/>
            <a:r>
              <a:rPr lang="en-US" sz="3200" dirty="0" smtClean="0"/>
              <a:t>Steps for Transforming a </a:t>
            </a:r>
            <a:br>
              <a:rPr lang="en-US" sz="3200" dirty="0" smtClean="0"/>
            </a:br>
            <a:r>
              <a:rPr lang="en-US" sz="3200" dirty="0" smtClean="0"/>
              <a:t>Data Model into a Database Design III</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457200" y="1310638"/>
            <a:ext cx="8229600" cy="2442529"/>
          </a:xfrm>
          <a:prstGeom prst="rect">
            <a:avLst/>
          </a:prstGeom>
        </p:spPr>
      </p:pic>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9</a:t>
            </a:fld>
            <a:endParaRPr lang="en-US" smtClean="0"/>
          </a:p>
          <a:p>
            <a:endParaRPr lang="en-US"/>
          </a:p>
        </p:txBody>
      </p:sp>
    </p:spTree>
    <p:extLst>
      <p:ext uri="{BB962C8B-B14F-4D97-AF65-F5344CB8AC3E}">
        <p14:creationId xmlns:p14="http://schemas.microsoft.com/office/powerpoint/2010/main" val="371046766"/>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914400" y="1484706"/>
            <a:ext cx="7332393" cy="3620694"/>
          </a:xfrm>
          <a:prstGeom prst="rect">
            <a:avLst/>
          </a:prstGeom>
        </p:spPr>
      </p:pic>
      <p:sp>
        <p:nvSpPr>
          <p:cNvPr id="77826" name="Rectangle 2"/>
          <p:cNvSpPr>
            <a:spLocks noGrp="1" noChangeArrowheads="1"/>
          </p:cNvSpPr>
          <p:nvPr>
            <p:ph type="title"/>
          </p:nvPr>
        </p:nvSpPr>
        <p:spPr/>
        <p:txBody>
          <a:bodyPr/>
          <a:lstStyle/>
          <a:p>
            <a:pPr eaLnBrk="1" hangingPunct="1"/>
            <a:r>
              <a:rPr lang="en-US" sz="4000" dirty="0" smtClean="0"/>
              <a:t>VRG Database Table Designs:</a:t>
            </a:r>
            <a:br>
              <a:rPr lang="en-US" sz="4000" dirty="0" smtClean="0"/>
            </a:br>
            <a:r>
              <a:rPr lang="en-US" sz="4000" dirty="0" smtClean="0"/>
              <a:t>TRANS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90</a:t>
            </a:fld>
            <a:endParaRPr lang="en-US" smtClean="0"/>
          </a:p>
          <a:p>
            <a:endParaRPr lang="en-US"/>
          </a:p>
        </p:txBody>
      </p:sp>
    </p:spTree>
    <p:extLst>
      <p:ext uri="{BB962C8B-B14F-4D97-AF65-F5344CB8AC3E}">
        <p14:creationId xmlns:p14="http://schemas.microsoft.com/office/powerpoint/2010/main" val="2284766098"/>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pPr eaLnBrk="1" hangingPunct="1"/>
            <a:r>
              <a:rPr lang="en-US" sz="4000" dirty="0" smtClean="0"/>
              <a:t>VRG Database Table Designs:</a:t>
            </a:r>
            <a:br>
              <a:rPr lang="en-US" sz="4000" dirty="0" smtClean="0"/>
            </a:br>
            <a:r>
              <a:rPr lang="en-US" sz="4000" dirty="0" smtClean="0"/>
              <a:t>CUSTOMER</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 name="Picture 3"/>
          <p:cNvPicPr>
            <a:picLocks noChangeAspect="1"/>
          </p:cNvPicPr>
          <p:nvPr/>
        </p:nvPicPr>
        <p:blipFill>
          <a:blip r:embed="rId3"/>
          <a:stretch>
            <a:fillRect/>
          </a:stretch>
        </p:blipFill>
        <p:spPr>
          <a:xfrm>
            <a:off x="990600" y="1478499"/>
            <a:ext cx="7162800" cy="4766726"/>
          </a:xfrm>
          <a:prstGeom prst="rect">
            <a:avLst/>
          </a:prstGeom>
        </p:spPr>
      </p:pic>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91</a:t>
            </a:fld>
            <a:endParaRPr lang="en-US" smtClean="0"/>
          </a:p>
          <a:p>
            <a:endParaRPr lang="en-US"/>
          </a:p>
        </p:txBody>
      </p:sp>
    </p:spTree>
    <p:extLst>
      <p:ext uri="{BB962C8B-B14F-4D97-AF65-F5344CB8AC3E}">
        <p14:creationId xmlns:p14="http://schemas.microsoft.com/office/powerpoint/2010/main" val="989389291"/>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pPr eaLnBrk="1" hangingPunct="1"/>
            <a:r>
              <a:rPr lang="en-US" sz="4000" dirty="0" smtClean="0"/>
              <a:t>VRG Database Table Designs:</a:t>
            </a:r>
            <a:br>
              <a:rPr lang="en-US" sz="4000" dirty="0" smtClean="0"/>
            </a:br>
            <a:r>
              <a:rPr lang="en-US" sz="4000" dirty="0" smtClean="0"/>
              <a:t>CUSTOMER_ARTIST_INT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990600" y="1475324"/>
            <a:ext cx="7170420" cy="1472326"/>
          </a:xfrm>
          <a:prstGeom prst="rect">
            <a:avLst/>
          </a:prstGeom>
        </p:spPr>
      </p:pic>
      <p:sp>
        <p:nvSpPr>
          <p:cNvPr id="4" name="Slide Number Placeholder 3"/>
          <p:cNvSpPr>
            <a:spLocks noGrp="1"/>
          </p:cNvSpPr>
          <p:nvPr>
            <p:ph type="sldNum" sz="quarter" idx="11"/>
          </p:nvPr>
        </p:nvSpPr>
        <p:spPr/>
        <p:txBody>
          <a:bodyPr/>
          <a:lstStyle/>
          <a:p>
            <a:r>
              <a:rPr lang="en-US" smtClean="0"/>
              <a:t>6-</a:t>
            </a:r>
            <a:fld id="{08EC423A-FB4B-4780-ACD4-743D61FFEEED}" type="slidenum">
              <a:rPr lang="en-US" smtClean="0"/>
              <a:pPr/>
              <a:t>92</a:t>
            </a:fld>
            <a:endParaRPr lang="en-US" smtClean="0"/>
          </a:p>
          <a:p>
            <a:endParaRPr lang="en-US"/>
          </a:p>
        </p:txBody>
      </p:sp>
    </p:spTree>
    <p:extLst>
      <p:ext uri="{BB962C8B-B14F-4D97-AF65-F5344CB8AC3E}">
        <p14:creationId xmlns:p14="http://schemas.microsoft.com/office/powerpoint/2010/main" val="2262329785"/>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531620" y="1026556"/>
            <a:ext cx="6088380" cy="5226967"/>
          </a:xfrm>
          <a:prstGeom prst="rect">
            <a:avLst/>
          </a:prstGeom>
        </p:spPr>
      </p:pic>
      <p:sp>
        <p:nvSpPr>
          <p:cNvPr id="77826" name="Rectangle 2"/>
          <p:cNvSpPr>
            <a:spLocks noGrp="1" noChangeArrowheads="1"/>
          </p:cNvSpPr>
          <p:nvPr>
            <p:ph type="title"/>
          </p:nvPr>
        </p:nvSpPr>
        <p:spPr>
          <a:xfrm>
            <a:off x="457200" y="274638"/>
            <a:ext cx="8229600" cy="715962"/>
          </a:xfrm>
        </p:spPr>
        <p:txBody>
          <a:bodyPr/>
          <a:lstStyle/>
          <a:p>
            <a:pPr eaLnBrk="1" hangingPunct="1"/>
            <a:r>
              <a:rPr lang="en-US" sz="3200" dirty="0" smtClean="0"/>
              <a:t>Summary of the Database Design Process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93</a:t>
            </a:fld>
            <a:endParaRPr lang="en-US" smtClean="0"/>
          </a:p>
          <a:p>
            <a:endParaRPr lang="en-US"/>
          </a:p>
        </p:txBody>
      </p:sp>
    </p:spTree>
    <p:extLst>
      <p:ext uri="{BB962C8B-B14F-4D97-AF65-F5344CB8AC3E}">
        <p14:creationId xmlns:p14="http://schemas.microsoft.com/office/powerpoint/2010/main" val="3509561421"/>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type="title"/>
          </p:nvPr>
        </p:nvSpPr>
        <p:spPr>
          <a:xfrm>
            <a:off x="0" y="0"/>
            <a:ext cx="9144000" cy="2590800"/>
          </a:xfrm>
        </p:spPr>
        <p:txBody>
          <a:bodyPr/>
          <a:lstStyle/>
          <a:p>
            <a:pPr eaLnBrk="1" hangingPunct="1">
              <a:defRPr/>
            </a:pPr>
            <a:r>
              <a:rPr lang="en-US" sz="3600" dirty="0" smtClean="0"/>
              <a:t/>
            </a:r>
            <a:br>
              <a:rPr lang="en-US" sz="3600" dirty="0" smtClean="0"/>
            </a:br>
            <a:r>
              <a:rPr lang="en-US" sz="3600" dirty="0" smtClean="0">
                <a:latin typeface="Calibri" pitchFamily="34" charset="0"/>
                <a:cs typeface="Calibri" pitchFamily="34" charset="0"/>
              </a:rPr>
              <a:t>David </a:t>
            </a:r>
            <a:r>
              <a:rPr lang="en-US" sz="3600" dirty="0" err="1" smtClean="0">
                <a:latin typeface="Calibri" pitchFamily="34" charset="0"/>
                <a:cs typeface="Calibri" pitchFamily="34" charset="0"/>
              </a:rPr>
              <a:t>Kroenke</a:t>
            </a:r>
            <a:r>
              <a:rPr lang="en-US" sz="3600" dirty="0" smtClean="0">
                <a:latin typeface="Calibri" pitchFamily="34" charset="0"/>
                <a:cs typeface="Calibri" pitchFamily="34" charset="0"/>
              </a:rPr>
              <a:t> and David Auer</a:t>
            </a:r>
            <a:r>
              <a:rPr lang="en-US" sz="3600" dirty="0" smtClean="0"/>
              <a:t/>
            </a:r>
            <a:br>
              <a:rPr lang="en-US" sz="3600" dirty="0" smtClean="0"/>
            </a:br>
            <a:r>
              <a:rPr lang="en-US" sz="4000" dirty="0" smtClean="0"/>
              <a:t> </a:t>
            </a:r>
            <a:r>
              <a:rPr lang="en-US" sz="4000" dirty="0" smtClean="0">
                <a:solidFill>
                  <a:schemeClr val="accent3"/>
                </a:solidFill>
                <a:latin typeface="Calibri" pitchFamily="34" charset="0"/>
                <a:cs typeface="Calibri" pitchFamily="34" charset="0"/>
              </a:rPr>
              <a:t>Database Processing</a:t>
            </a:r>
            <a:r>
              <a:rPr lang="en-US" sz="4000" dirty="0" smtClean="0">
                <a:solidFill>
                  <a:schemeClr val="accent3"/>
                </a:solidFill>
              </a:rPr>
              <a:t/>
            </a:r>
            <a:br>
              <a:rPr lang="en-US" sz="4000" dirty="0" smtClean="0">
                <a:solidFill>
                  <a:schemeClr val="accent3"/>
                </a:solidFill>
              </a:rPr>
            </a:br>
            <a:r>
              <a:rPr lang="en-US" sz="3200" dirty="0" smtClean="0">
                <a:solidFill>
                  <a:schemeClr val="bg2">
                    <a:lumMod val="40000"/>
                    <a:lumOff val="60000"/>
                  </a:schemeClr>
                </a:solidFill>
                <a:latin typeface="Calibri" pitchFamily="34" charset="0"/>
                <a:cs typeface="Calibri" pitchFamily="34" charset="0"/>
              </a:rPr>
              <a:t>Fundamentals, Design, and Implementation</a:t>
            </a:r>
            <a:r>
              <a:rPr lang="en-US" sz="3200" dirty="0" smtClean="0">
                <a:latin typeface="Calibri" pitchFamily="34" charset="0"/>
                <a:cs typeface="Calibri" pitchFamily="34" charset="0"/>
              </a:rPr>
              <a:t/>
            </a:r>
            <a:br>
              <a:rPr lang="en-US" sz="3200" dirty="0" smtClean="0">
                <a:latin typeface="Calibri" pitchFamily="34" charset="0"/>
                <a:cs typeface="Calibri" pitchFamily="34" charset="0"/>
              </a:rPr>
            </a:br>
            <a:r>
              <a:rPr lang="en-US" sz="3200" dirty="0" smtClean="0">
                <a:latin typeface="Calibri" pitchFamily="34" charset="0"/>
                <a:cs typeface="Calibri" pitchFamily="34" charset="0"/>
              </a:rPr>
              <a:t>(14th Edition)</a:t>
            </a:r>
            <a:r>
              <a:rPr lang="en-US" sz="3200" dirty="0" smtClean="0">
                <a:solidFill>
                  <a:schemeClr val="bg2">
                    <a:lumMod val="40000"/>
                    <a:lumOff val="60000"/>
                  </a:schemeClr>
                </a:solidFill>
              </a:rPr>
              <a:t/>
            </a:r>
            <a:br>
              <a:rPr lang="en-US" sz="3200" dirty="0" smtClean="0">
                <a:solidFill>
                  <a:schemeClr val="bg2">
                    <a:lumMod val="40000"/>
                    <a:lumOff val="60000"/>
                  </a:schemeClr>
                </a:solidFill>
              </a:rPr>
            </a:br>
            <a:endParaRPr lang="en-US" sz="3200" dirty="0" smtClean="0">
              <a:solidFill>
                <a:schemeClr val="bg2">
                  <a:lumMod val="40000"/>
                  <a:lumOff val="60000"/>
                </a:schemeClr>
              </a:solidFill>
            </a:endParaRPr>
          </a:p>
        </p:txBody>
      </p:sp>
      <p:sp>
        <p:nvSpPr>
          <p:cNvPr id="82947" name="Rectangle 4"/>
          <p:cNvSpPr>
            <a:spLocks noGrp="1" noChangeArrowheads="1"/>
          </p:cNvSpPr>
          <p:nvPr>
            <p:ph idx="1"/>
          </p:nvPr>
        </p:nvSpPr>
        <p:spPr>
          <a:xfrm>
            <a:off x="457200" y="3581400"/>
            <a:ext cx="8229600" cy="990600"/>
          </a:xfrm>
        </p:spPr>
        <p:txBody>
          <a:bodyPr/>
          <a:lstStyle/>
          <a:p>
            <a:pPr algn="ctr" eaLnBrk="1" hangingPunct="1">
              <a:lnSpc>
                <a:spcPct val="80000"/>
              </a:lnSpc>
              <a:buFontTx/>
              <a:buNone/>
            </a:pPr>
            <a:r>
              <a:rPr lang="en-US" b="1" dirty="0" smtClean="0">
                <a:solidFill>
                  <a:srgbClr val="7B7ABB"/>
                </a:solidFill>
                <a:latin typeface="Calibri" panose="020F0502020204030204" pitchFamily="34" charset="0"/>
                <a:ea typeface="Calibri" panose="020F0502020204030204" pitchFamily="34" charset="0"/>
                <a:cs typeface="Calibri" panose="020F0502020204030204" pitchFamily="34" charset="0"/>
              </a:rPr>
              <a:t>End of Presentation:</a:t>
            </a:r>
          </a:p>
          <a:p>
            <a:pPr algn="ctr" eaLnBrk="1" hangingPunct="1">
              <a:lnSpc>
                <a:spcPct val="80000"/>
              </a:lnSpc>
              <a:buFontTx/>
              <a:buNone/>
            </a:pPr>
            <a:r>
              <a:rPr lang="en-US" b="1" dirty="0" smtClean="0">
                <a:solidFill>
                  <a:srgbClr val="D57A15"/>
                </a:solidFill>
                <a:latin typeface="Calibri" panose="020F0502020204030204" pitchFamily="34" charset="0"/>
                <a:ea typeface="Calibri" panose="020F0502020204030204" pitchFamily="34" charset="0"/>
                <a:cs typeface="Calibri" panose="020F0502020204030204" pitchFamily="34" charset="0"/>
              </a:rPr>
              <a:t>Chapter Six</a:t>
            </a:r>
          </a:p>
        </p:txBody>
      </p:sp>
      <p:cxnSp>
        <p:nvCxnSpPr>
          <p:cNvPr id="7" name="Straight Connector 6"/>
          <p:cNvCxnSpPr/>
          <p:nvPr/>
        </p:nvCxnSpPr>
        <p:spPr>
          <a:xfrm>
            <a:off x="0" y="25908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94</a:t>
            </a:fld>
            <a:endParaRPr lang="en-US" smtClean="0"/>
          </a:p>
          <a:p>
            <a:endParaRPr lang="en-US"/>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Rectangle 6"/>
          <p:cNvSpPr txBox="1">
            <a:spLocks noGrp="1" noChangeArrowheads="1"/>
          </p:cNvSpPr>
          <p:nvPr/>
        </p:nvSpPr>
        <p:spPr bwMode="auto">
          <a:xfrm>
            <a:off x="6553200" y="6245225"/>
            <a:ext cx="2133600" cy="476250"/>
          </a:xfrm>
          <a:prstGeom prst="rect">
            <a:avLst/>
          </a:prstGeom>
          <a:noFill/>
          <a:ln>
            <a:miter lim="800000"/>
            <a:headEnd/>
            <a:tailEnd/>
          </a:ln>
        </p:spPr>
        <p:txBody>
          <a:bodyPr anchor="b"/>
          <a:lstStyle/>
          <a:p>
            <a:pPr algn="r">
              <a:defRPr/>
            </a:pPr>
            <a:endParaRPr lang="en-US" sz="1400">
              <a:solidFill>
                <a:srgbClr val="000000"/>
              </a:solidFill>
              <a:effectLst>
                <a:outerShdw blurRad="38100" dist="38100" dir="2700000" algn="tl">
                  <a:srgbClr val="C0C0C0"/>
                </a:outerShdw>
              </a:effectLst>
              <a:latin typeface="Arial" charset="0"/>
              <a:cs typeface="Arial" charset="0"/>
            </a:endParaRPr>
          </a:p>
        </p:txBody>
      </p:sp>
      <p:pic>
        <p:nvPicPr>
          <p:cNvPr id="83972" name="Picture 3" descr="cid:3287383400_2177562"/>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066800" y="381000"/>
            <a:ext cx="7242175" cy="2363788"/>
          </a:xfrm>
          <a:prstGeom prst="rect">
            <a:avLst/>
          </a:prstGeom>
          <a:solidFill>
            <a:schemeClr val="hlink"/>
          </a:solidFill>
          <a:ln w="9525">
            <a:solidFill>
              <a:schemeClr val="bg1"/>
            </a:solidFill>
            <a:miter lim="800000"/>
            <a:headEnd/>
            <a:tailEnd/>
          </a:ln>
        </p:spPr>
      </p:pic>
      <p:sp>
        <p:nvSpPr>
          <p:cNvPr id="83973" name="Rectangle 4"/>
          <p:cNvSpPr>
            <a:spLocks noChangeArrowheads="1"/>
          </p:cNvSpPr>
          <p:nvPr/>
        </p:nvSpPr>
        <p:spPr bwMode="auto">
          <a:xfrm>
            <a:off x="685800" y="2895600"/>
            <a:ext cx="7589838"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sz="1600">
                <a:solidFill>
                  <a:srgbClr val="000000"/>
                </a:solidFill>
                <a:cs typeface="Times New Roman" panose="02020603050405020304" pitchFamily="18" charset="0"/>
              </a:rPr>
              <a:t>All rights reserved. No part of this publication may be reproduced, stored in a retrieval system, or transmitted, in any form or by any means, electronic, mechanical, photocopying, recording, or otherwise, without the prior written permission of the publisher. Printed in the United States of America.</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6-</a:t>
            </a:r>
            <a:fld id="{08EC423A-FB4B-4780-ACD4-743D61FFEEED}" type="slidenum">
              <a:rPr lang="en-US" smtClean="0"/>
              <a:pPr/>
              <a:t>95</a:t>
            </a:fld>
            <a:endParaRPr lang="en-US" smtClean="0"/>
          </a:p>
          <a:p>
            <a:endParaRPr lang="en-US"/>
          </a:p>
        </p:txBody>
      </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Theme-DBP-e14">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heme-DBP-e14" id="{2DB1581F-277E-4DD0-9555-0CB721DF1E43}" vid="{BD7BB1DD-D028-4CA2-882E-F621F47C445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Theme-DBP-e14</Template>
  <TotalTime>1865</TotalTime>
  <Words>5124</Words>
  <Application>Microsoft Office PowerPoint</Application>
  <PresentationFormat>On-screen Show (4:3)</PresentationFormat>
  <Paragraphs>499</Paragraphs>
  <Slides>95</Slides>
  <Notes>91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95</vt:i4>
      </vt:variant>
    </vt:vector>
  </HeadingPairs>
  <TitlesOfParts>
    <vt:vector size="99" baseType="lpstr">
      <vt:lpstr>Arial</vt:lpstr>
      <vt:lpstr>Calibri</vt:lpstr>
      <vt:lpstr>Times New Roman</vt:lpstr>
      <vt:lpstr>Theme-DBP-e14</vt:lpstr>
      <vt:lpstr> David M. Kroenke and David J. Auer Database Processing: Fundamentals, Design, and Implementation </vt:lpstr>
      <vt:lpstr>Chapter Objectives</vt:lpstr>
      <vt:lpstr>Chapter Objectives</vt:lpstr>
      <vt:lpstr>The Database Design</vt:lpstr>
      <vt:lpstr>Database Design in the SDLC</vt:lpstr>
      <vt:lpstr>Database Design =  Logical Design + Some Physical Design</vt:lpstr>
      <vt:lpstr>Steps for Transforming a  Data Model into a Database Design I</vt:lpstr>
      <vt:lpstr>Steps for Transforming a  Data Model into a Database Design II</vt:lpstr>
      <vt:lpstr>Steps for Transforming a  Data Model into a Database Design III</vt:lpstr>
      <vt:lpstr>Create a Table for Each Entity</vt:lpstr>
      <vt:lpstr>Select the Primary Key</vt:lpstr>
      <vt:lpstr>Specify Candidate (Alternate) Keys</vt:lpstr>
      <vt:lpstr>Specify Candidate (Alternate) Keys</vt:lpstr>
      <vt:lpstr>Specify Column Properties: Null Status</vt:lpstr>
      <vt:lpstr>Specify Column Properties: Data Type</vt:lpstr>
      <vt:lpstr>Specify Column Properties: Data Type + Null Status</vt:lpstr>
      <vt:lpstr>Specify Column Properties: SQL Server 2014 Data Types I</vt:lpstr>
      <vt:lpstr>Specify Column Properties: SQL Server 2014 Data Types II</vt:lpstr>
      <vt:lpstr>Specify Column Properties: SQL Server 2014 Data Types III</vt:lpstr>
      <vt:lpstr>Specify Column Properties: Oracle Database Data Types I</vt:lpstr>
      <vt:lpstr>Specify Column Properties: Oracle Database Data Types II</vt:lpstr>
      <vt:lpstr>Specify Column Properties: Oracle Database Data Types III</vt:lpstr>
      <vt:lpstr>Specify Column Properties: MySQL 5.6 Data Types I</vt:lpstr>
      <vt:lpstr>Specify Column Properties: MySQL 5.6 Data Types II</vt:lpstr>
      <vt:lpstr>Specify Column Properties: Default Value</vt:lpstr>
      <vt:lpstr>Specify Column Properties: Data Constraints</vt:lpstr>
      <vt:lpstr>Verify Normalization</vt:lpstr>
      <vt:lpstr>Create Relationships: 1:1 Strong Entity Relationships I</vt:lpstr>
      <vt:lpstr>Create Relationships: 1:1 Strong Entity Relationships II</vt:lpstr>
      <vt:lpstr>Create Relationships: 1:N Strong Entity Relationships I</vt:lpstr>
      <vt:lpstr>Create Relationships: 1:N Strong Entity Relationships II</vt:lpstr>
      <vt:lpstr>Create Relationships: N:M Strong Entity Relationships I</vt:lpstr>
      <vt:lpstr>Create Relationships: N:M Strong Entity Relationships II</vt:lpstr>
      <vt:lpstr>Create Relationships: N:M Strong Entity Relationships III</vt:lpstr>
      <vt:lpstr>Relationships Using ID-Dependent Entities: Four Uses for ID-Dependent Entities</vt:lpstr>
      <vt:lpstr>Relationships Using ID-Dependent Entities: Association Relationships I</vt:lpstr>
      <vt:lpstr>Relationships Using ID-Dependent Entities: Association Relationships II</vt:lpstr>
      <vt:lpstr>Relationships Using ID-Dependent Entities: Multivalued Attributes</vt:lpstr>
      <vt:lpstr>Relationships Using ID-Dependent Entities: Archetype/Instance Pattern</vt:lpstr>
      <vt:lpstr>Relationships Using Weak Entities: Archetype/Instance Pattern </vt:lpstr>
      <vt:lpstr>Mixed Entity Relationships</vt:lpstr>
      <vt:lpstr>Mixed Entity Relationships: The SALES_ORDER Pattern I</vt:lpstr>
      <vt:lpstr>Mixed Entity Relationships: The SALES_ORDER Pattern II</vt:lpstr>
      <vt:lpstr>Subtype Relationships</vt:lpstr>
      <vt:lpstr>Recursive Relationships: 1:1 Recursive Relationships</vt:lpstr>
      <vt:lpstr>Recursive Relationships: 1:N Recursive Relationships</vt:lpstr>
      <vt:lpstr>Recursive Relationships: N:M Recursive Relationships</vt:lpstr>
      <vt:lpstr>Representing Ternary and Higher-Order Relationships</vt:lpstr>
      <vt:lpstr>MUST Constraint</vt:lpstr>
      <vt:lpstr>MUST NOT Constraint</vt:lpstr>
      <vt:lpstr>MUST COVER Constraint</vt:lpstr>
      <vt:lpstr>Highline University Data Model</vt:lpstr>
      <vt:lpstr>Highline University Database Design</vt:lpstr>
      <vt:lpstr>Design for Minimum Cardinality</vt:lpstr>
      <vt:lpstr>Cascading Updates and Deletes</vt:lpstr>
      <vt:lpstr>Actions When the Parent Is Required [Figure 6-29(a)]</vt:lpstr>
      <vt:lpstr>Actions When the Child Is Required [Figure 6-29(b)]</vt:lpstr>
      <vt:lpstr>Application Programming: Triggers</vt:lpstr>
      <vt:lpstr>Actions To Apply to Enforce Minimum Cardinality</vt:lpstr>
      <vt:lpstr>Implementing Actions for M-O Relationships</vt:lpstr>
      <vt:lpstr>Implementing Actions for O-M Relationships</vt:lpstr>
      <vt:lpstr>Implementing Actions for M-M Relationships</vt:lpstr>
      <vt:lpstr>Implementing Actions for M-O Relationships: DEPARTMENT and EMPLOYEE I</vt:lpstr>
      <vt:lpstr>Implementing Actions for M-O Relationships: DEPARTMENT and EMPLOYEE II</vt:lpstr>
      <vt:lpstr>Implementing Actions for M-O Relationships: DEPARTMENT and EMPLOYEE III</vt:lpstr>
      <vt:lpstr>Implementing Actions for O-M Relationships: DEPARTMENT and EMPLOYEE I</vt:lpstr>
      <vt:lpstr>Implementing Actions for O-M Relationships: DEPARTMENT and EMPLOYEE II</vt:lpstr>
      <vt:lpstr>Implementing Actions for O-M Relationships: DEPARTMENT and EMPLOYEE III</vt:lpstr>
      <vt:lpstr>Implementing Actions for M-M Relationships: DEPARTMENT and EMPLOYEE</vt:lpstr>
      <vt:lpstr>Documenting the Minimum Cardinality Design: Documenting Required Parents</vt:lpstr>
      <vt:lpstr>Documenting the Minimum Cardinality Design: Documenting Required Children</vt:lpstr>
      <vt:lpstr>Documenting the Minimum Cardinality Design: Documenting Required Children</vt:lpstr>
      <vt:lpstr>Documenting the Minimum Cardinality Design: Documenting Required Children</vt:lpstr>
      <vt:lpstr>Summary of Minimum Cardinality Design</vt:lpstr>
      <vt:lpstr>View Ridge Gallery</vt:lpstr>
      <vt:lpstr>View Ridge Gallery</vt:lpstr>
      <vt:lpstr>VRG Application Requirements</vt:lpstr>
      <vt:lpstr>View Ridge Data Model</vt:lpstr>
      <vt:lpstr>VRG Database Design I</vt:lpstr>
      <vt:lpstr>VRG Database Design II</vt:lpstr>
      <vt:lpstr>VRG Database Design III</vt:lpstr>
      <vt:lpstr>Minimum Cardinality Enforcement: VRG Database Relationships</vt:lpstr>
      <vt:lpstr>Minimum Cardinality Enforcement: VRG Database M-O Relationships ARTIST-to-WORK</vt:lpstr>
      <vt:lpstr>Minimum Cardinality Enforcement: VRG Database M-O Relationships WORK-to-TRANS</vt:lpstr>
      <vt:lpstr>Minimum Cardinality Enforcement: VRG Database M-O Relationships CUSTOMER-to-CUSTOMER_ARTIST_INT</vt:lpstr>
      <vt:lpstr>Minimum Cardinality Enforcement: VRG Database M-O Relationships ARTIST-to-CUSTOMER_ARTIST_INT</vt:lpstr>
      <vt:lpstr>Minimum Cardinality Enforcement: VRG Database M-M Relationship WORK-to-TRANS</vt:lpstr>
      <vt:lpstr>VRG Database Table Designs: ARTIST</vt:lpstr>
      <vt:lpstr>VRG Database Table Designs: WORK</vt:lpstr>
      <vt:lpstr>VRG Database Table Designs: TRANS</vt:lpstr>
      <vt:lpstr>VRG Database Table Designs: CUSTOMER</vt:lpstr>
      <vt:lpstr>VRG Database Table Designs: CUSTOMER_ARTIST_INT</vt:lpstr>
      <vt:lpstr>Summary of the Database Design Process</vt:lpstr>
      <vt:lpstr> David Kroenke and David Auer  Database Processing Fundamentals, Design, and Implementation (14th Edition) </vt:lpstr>
      <vt:lpstr>PowerPoint Presentation</vt:lpstr>
    </vt:vector>
  </TitlesOfParts>
  <Company>Western Washington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Kroenke-Auer-DBP-e14-PPT-Chapter-06</dc:title>
  <dc:creator>David J. Auer</dc:creator>
  <cp:lastModifiedBy>Kim Norbuta</cp:lastModifiedBy>
  <cp:revision>127</cp:revision>
  <dcterms:created xsi:type="dcterms:W3CDTF">2005-01-24T23:48:45Z</dcterms:created>
  <dcterms:modified xsi:type="dcterms:W3CDTF">2015-09-14T12:41:12Z</dcterms:modified>
</cp:coreProperties>
</file>